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1" r:id="rId2"/>
  </p:sldMasterIdLst>
  <p:notesMasterIdLst>
    <p:notesMasterId r:id="rId34"/>
  </p:notesMasterIdLst>
  <p:sldIdLst>
    <p:sldId id="283" r:id="rId3"/>
    <p:sldId id="257" r:id="rId4"/>
    <p:sldId id="421" r:id="rId5"/>
    <p:sldId id="390" r:id="rId6"/>
    <p:sldId id="260" r:id="rId7"/>
    <p:sldId id="261" r:id="rId8"/>
    <p:sldId id="262" r:id="rId9"/>
    <p:sldId id="272" r:id="rId10"/>
    <p:sldId id="307" r:id="rId11"/>
    <p:sldId id="308" r:id="rId12"/>
    <p:sldId id="309" r:id="rId13"/>
    <p:sldId id="310" r:id="rId14"/>
    <p:sldId id="306" r:id="rId15"/>
    <p:sldId id="314" r:id="rId16"/>
    <p:sldId id="319" r:id="rId17"/>
    <p:sldId id="320" r:id="rId18"/>
    <p:sldId id="328" r:id="rId19"/>
    <p:sldId id="404" r:id="rId20"/>
    <p:sldId id="340" r:id="rId21"/>
    <p:sldId id="405" r:id="rId22"/>
    <p:sldId id="341" r:id="rId23"/>
    <p:sldId id="422" r:id="rId24"/>
    <p:sldId id="424" r:id="rId25"/>
    <p:sldId id="428" r:id="rId26"/>
    <p:sldId id="433" r:id="rId27"/>
    <p:sldId id="434" r:id="rId28"/>
    <p:sldId id="435" r:id="rId29"/>
    <p:sldId id="438" r:id="rId30"/>
    <p:sldId id="442" r:id="rId31"/>
    <p:sldId id="448" r:id="rId32"/>
    <p:sldId id="45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349"/>
    <p:restoredTop sz="76991"/>
  </p:normalViewPr>
  <p:slideViewPr>
    <p:cSldViewPr snapToGrid="0" snapToObjects="1">
      <p:cViewPr varScale="1">
        <p:scale>
          <a:sx n="69" d="100"/>
          <a:sy n="69" d="100"/>
        </p:scale>
        <p:origin x="45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9/17/2016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9/17/2016 11:26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771151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Phone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305564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t>
            </a:r>
            <a:r>
              <a:rPr lang="en-US" dirty="0" err="1"/>
              <a:t>Xamarin.Forms</a:t>
            </a:r>
            <a:r>
              <a:rPr lang="en-US" dirty="0"/>
              <a:t> you can easily extend and embed</a:t>
            </a:r>
            <a:r>
              <a:rPr lang="en-US" baseline="0" dirty="0"/>
              <a:t> custom views, mix and match screens, called native </a:t>
            </a:r>
            <a:r>
              <a:rPr lang="en-US" baseline="0" dirty="0" err="1"/>
              <a:t>apis</a:t>
            </a:r>
            <a:r>
              <a:rPr lang="en-US" baseline="0" dirty="0"/>
              <a:t>, or even easily migrate to a traditional app and share your backend logic.</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17</a:t>
            </a:fld>
            <a:endParaRPr lang="en-US"/>
          </a:p>
        </p:txBody>
      </p:sp>
    </p:spTree>
    <p:extLst>
      <p:ext uri="{BB962C8B-B14F-4D97-AF65-F5344CB8AC3E}">
        <p14:creationId xmlns:p14="http://schemas.microsoft.com/office/powerpoint/2010/main" val="225211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1069728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t>
            </a:r>
            <a:r>
              <a:rPr lang="en-US" dirty="0" err="1"/>
              <a:t>Xamarin.UI</a:t>
            </a:r>
            <a:r>
              <a:rPr lang="en-US" baseline="0" dirty="0" err="1"/>
              <a:t>Test</a:t>
            </a:r>
            <a:r>
              <a:rPr lang="en-US" baseline="0" dirty="0"/>
              <a:t> comes in to help with this shift. </a:t>
            </a:r>
            <a:r>
              <a:rPr lang="en-US" dirty="0" err="1"/>
              <a:t>Xamarin.UITest</a:t>
            </a:r>
            <a:r>
              <a:rPr lang="en-US" baseline="0" dirty="0"/>
              <a:t> is a framework that ties in directly to the </a:t>
            </a:r>
            <a:r>
              <a:rPr lang="en-US" baseline="0" dirty="0" err="1"/>
              <a:t>Nunit</a:t>
            </a:r>
            <a:r>
              <a:rPr lang="en-US" baseline="0" dirty="0"/>
              <a:t> testing framework to write the UI tests. You can even run them directly against a simulator for free to do regression tests on your applications.</a:t>
            </a:r>
          </a:p>
          <a:p>
            <a:endParaRPr lang="en-US" baseline="0" dirty="0"/>
          </a:p>
          <a:p>
            <a:pPr marL="0" indent="0">
              <a:buNone/>
            </a:pPr>
            <a:r>
              <a:rPr lang="en-US" sz="1200"/>
              <a:t>Freely available for testing on a Simulator*</a:t>
            </a:r>
            <a:endParaRPr lang="en-US" sz="1200" dirty="0"/>
          </a:p>
        </p:txBody>
      </p:sp>
    </p:spTree>
    <p:extLst>
      <p:ext uri="{BB962C8B-B14F-4D97-AF65-F5344CB8AC3E}">
        <p14:creationId xmlns:p14="http://schemas.microsoft.com/office/powerpoint/2010/main" val="1186090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t>
            </a:r>
            <a:r>
              <a:rPr lang="en-US" baseline="0" dirty="0"/>
              <a:t> test scripts and test again thousands of physical devices!</a:t>
            </a:r>
          </a:p>
          <a:p>
            <a:endParaRPr lang="en-US" baseline="0" dirty="0"/>
          </a:p>
          <a:p>
            <a:r>
              <a:rPr lang="en-US" baseline="0" dirty="0"/>
              <a:t>All Xamarin subscribers get free device time! Check </a:t>
            </a:r>
            <a:r>
              <a:rPr lang="en-US" baseline="0" dirty="0" err="1"/>
              <a:t>store.xamarin.com</a:t>
            </a:r>
            <a:r>
              <a:rPr lang="en-US" baseline="0" dirty="0"/>
              <a:t> for details.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21</a:t>
            </a:fld>
            <a:endParaRPr lang="en-US"/>
          </a:p>
        </p:txBody>
      </p:sp>
    </p:spTree>
    <p:extLst>
      <p:ext uri="{BB962C8B-B14F-4D97-AF65-F5344CB8AC3E}">
        <p14:creationId xmlns:p14="http://schemas.microsoft.com/office/powerpoint/2010/main" val="808808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22</a:t>
            </a:fld>
            <a:endParaRPr lang="en-US"/>
          </a:p>
        </p:txBody>
      </p:sp>
    </p:spTree>
    <p:extLst>
      <p:ext uri="{BB962C8B-B14F-4D97-AF65-F5344CB8AC3E}">
        <p14:creationId xmlns:p14="http://schemas.microsoft.com/office/powerpoint/2010/main" val="341245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1012858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ever developed for a Windows Platform before these .NET namespaces might look familiar.</a:t>
            </a:r>
          </a:p>
          <a:p>
            <a:endParaRPr lang="en-US" baseline="0" dirty="0"/>
          </a:p>
          <a:p>
            <a:r>
              <a:rPr lang="en-US" baseline="0" dirty="0"/>
              <a:t>However, if we go to a new platform such as Windows Phone or Store we have a new SDK to use and a new set of namespaces.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154332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can think of iOS and Android development</a:t>
            </a:r>
            <a:r>
              <a:rPr lang="en-US" baseline="0" dirty="0"/>
              <a:t> the same with Xamarin. You can see we have all of our .NET namespaces and libraries, but Xamarin give us 100% </a:t>
            </a:r>
            <a:r>
              <a:rPr lang="en-US" baseline="0" dirty="0" err="1"/>
              <a:t>api</a:t>
            </a:r>
            <a:r>
              <a:rPr lang="en-US" baseline="0" dirty="0"/>
              <a:t> coverage of each iOS API in it’s SDK that we access view C#.</a:t>
            </a:r>
            <a:endParaRPr lang="en-US" dirty="0"/>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9/17/2016 11:26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9/17/2016 11:26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no compromise</a:t>
            </a:r>
            <a:r>
              <a:rPr lang="en-US" baseline="0" dirty="0"/>
              <a:t> on performance.</a:t>
            </a:r>
          </a:p>
          <a:p>
            <a:pPr marL="171450" indent="-171450">
              <a:buFont typeface="Arial" panose="020B0604020202020204" pitchFamily="34" charset="0"/>
              <a:buChar char="•"/>
            </a:pPr>
            <a:r>
              <a:rPr lang="en-US" baseline="0" dirty="0"/>
              <a:t>Xamarin apps look and feel native because they are native.</a:t>
            </a:r>
            <a:endParaRPr lang="en-US" dirty="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all of your favorite libraries from NuGet or share and distribute</a:t>
            </a:r>
            <a:r>
              <a:rPr lang="en-US" baseline="0" dirty="0"/>
              <a:t> your own!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11</a:t>
            </a:fld>
            <a:endParaRPr lang="en-US"/>
          </a:p>
        </p:txBody>
      </p:sp>
    </p:spTree>
    <p:extLst>
      <p:ext uri="{BB962C8B-B14F-4D97-AF65-F5344CB8AC3E}">
        <p14:creationId xmlns:p14="http://schemas.microsoft.com/office/powerpoint/2010/main" val="170436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Xamarin Forms is a new set of APIs allowing you to quickly and easily write shared User Interface code that is still rendered natively on each platform, while still providing direct access to the underlying SDKs if you need it.</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356228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you have a set</a:t>
            </a:r>
            <a:r>
              <a:rPr lang="en-US" baseline="0" dirty="0"/>
              <a:t> of pages for each screen of your application</a:t>
            </a:r>
          </a:p>
          <a:p>
            <a:r>
              <a:rPr lang="en-US" baseline="0" dirty="0"/>
              <a:t>There are things like Content, and </a:t>
            </a:r>
            <a:r>
              <a:rPr lang="en-US" baseline="0" dirty="0" err="1"/>
              <a:t>MasterDetail</a:t>
            </a:r>
            <a:r>
              <a:rPr lang="en-US" baseline="0" dirty="0"/>
              <a:t> which gives you a nice </a:t>
            </a:r>
            <a:r>
              <a:rPr lang="en-US" baseline="0" dirty="0" err="1"/>
              <a:t>flyout</a:t>
            </a:r>
            <a:endParaRPr lang="en-US" baseline="0" dirty="0"/>
          </a:p>
          <a:p>
            <a:r>
              <a:rPr lang="en-US" baseline="0" dirty="0"/>
              <a:t>With a tabbed view you get the correct look on each platform</a:t>
            </a:r>
          </a:p>
          <a:p>
            <a:r>
              <a:rPr lang="en-US" baseline="0" dirty="0"/>
              <a:t>iOS on bottom, Android on top, and on WP you have a Pivot control</a:t>
            </a:r>
          </a:p>
          <a:p>
            <a:endParaRPr lang="en-US" baseline="0" dirty="0"/>
          </a:p>
          <a:p>
            <a:r>
              <a:rPr lang="en-US" dirty="0"/>
              <a:t>Inside of a page</a:t>
            </a:r>
            <a:r>
              <a:rPr lang="en-US" baseline="0" dirty="0"/>
              <a:t> are layouts</a:t>
            </a:r>
          </a:p>
          <a:p>
            <a:r>
              <a:rPr lang="en-US" baseline="0" dirty="0"/>
              <a:t>A lot of options from something simple like a stack panel to complex and powerful grids</a:t>
            </a:r>
          </a:p>
          <a:p>
            <a:endParaRPr lang="en-US" dirty="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129834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a:p>
            <a:pPr lvl="0"/>
            <a:r>
              <a:rPr lang="en-US" dirty="0"/>
              <a:t>Presenter Title</a:t>
            </a:r>
          </a:p>
          <a:p>
            <a:pPr lvl="0"/>
            <a:r>
              <a:rPr lang="en-US" dirty="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9111651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821101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515040427"/>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847850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83868226"/>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805086708"/>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71656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982345310"/>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887725091"/>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38672741"/>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123990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06507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199622324"/>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R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227901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45561953"/>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70287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50" indent="-336150">
              <a:buNone/>
              <a:defRPr kumimoji="0" lang="en-US" sz="2354"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69"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7111924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609600" y="6356352"/>
            <a:ext cx="2844800" cy="365126"/>
          </a:xfrm>
          <a:prstGeom prst="rect">
            <a:avLst/>
          </a:prstGeom>
        </p:spPr>
        <p:txBody>
          <a:bodyPr lIns="65956" tIns="32978" rIns="65956" bIns="32978"/>
          <a:lstStyle/>
          <a:p>
            <a:pPr defTabSz="412750"/>
            <a:fld id="{06F7BCE9-3CCE-864E-A597-780EE0A2AA7F}" type="datetimeFigureOut">
              <a:rPr lang="nl-NL" sz="2250" b="1" kern="0" smtClean="0">
                <a:solidFill>
                  <a:srgbClr val="3B99D4"/>
                </a:solidFill>
                <a:sym typeface="Segoe UI"/>
              </a:rPr>
              <a:pPr defTabSz="412750"/>
              <a:t>17-9-2016</a:t>
            </a:fld>
            <a:endParaRPr lang="nl-NL" sz="2250" b="1" kern="0">
              <a:solidFill>
                <a:srgbClr val="3B99D4"/>
              </a:solidFill>
              <a:sym typeface="Segoe UI"/>
            </a:endParaRPr>
          </a:p>
        </p:txBody>
      </p:sp>
      <p:sp>
        <p:nvSpPr>
          <p:cNvPr id="3" name="Tijdelijke aanduiding voor voettekst 2"/>
          <p:cNvSpPr>
            <a:spLocks noGrp="1"/>
          </p:cNvSpPr>
          <p:nvPr>
            <p:ph type="ftr" sz="quarter" idx="11"/>
          </p:nvPr>
        </p:nvSpPr>
        <p:spPr>
          <a:xfrm>
            <a:off x="4165600" y="6356352"/>
            <a:ext cx="3860800" cy="365126"/>
          </a:xfrm>
          <a:prstGeom prst="rect">
            <a:avLst/>
          </a:prstGeom>
        </p:spPr>
        <p:txBody>
          <a:bodyPr lIns="65956" tIns="32978" rIns="65956" bIns="32978"/>
          <a:lstStyle/>
          <a:p>
            <a:pPr defTabSz="412750"/>
            <a:endParaRPr lang="nl-NL" sz="2250" b="1" kern="0">
              <a:solidFill>
                <a:srgbClr val="3B99D4"/>
              </a:solidFill>
              <a:sym typeface="Segoe UI"/>
            </a:endParaRPr>
          </a:p>
        </p:txBody>
      </p:sp>
      <p:sp>
        <p:nvSpPr>
          <p:cNvPr id="4" name="Tijdelijke aanduiding voor dianummer 3"/>
          <p:cNvSpPr>
            <a:spLocks noGrp="1"/>
          </p:cNvSpPr>
          <p:nvPr>
            <p:ph type="sldNum" sz="quarter" idx="12"/>
          </p:nvPr>
        </p:nvSpPr>
        <p:spPr>
          <a:xfrm>
            <a:off x="8737601" y="6356352"/>
            <a:ext cx="2787450" cy="365126"/>
          </a:xfrm>
          <a:prstGeom prst="rect">
            <a:avLst/>
          </a:prstGeom>
        </p:spPr>
        <p:txBody>
          <a:bodyPr/>
          <a:lstStyle/>
          <a:p>
            <a:pPr defTabSz="412750"/>
            <a:fld id="{240DB444-2262-AC4C-9DFC-5545C1C0EAAA}" type="slidenum">
              <a:rPr lang="nl-NL" sz="2250" b="1" kern="0" smtClean="0">
                <a:solidFill>
                  <a:srgbClr val="3B99D4"/>
                </a:solidFill>
                <a:sym typeface="Segoe UI"/>
              </a:rPr>
              <a:pPr defTabSz="412750"/>
              <a:t>‹#›</a:t>
            </a:fld>
            <a:endParaRPr lang="nl-NL" sz="2250" b="1" kern="0">
              <a:solidFill>
                <a:srgbClr val="3B99D4"/>
              </a:solidFill>
              <a:sym typeface="Segoe UI"/>
            </a:endParaRPr>
          </a:p>
        </p:txBody>
      </p:sp>
      <p:sp>
        <p:nvSpPr>
          <p:cNvPr id="5" name="Rectangle 2"/>
          <p:cNvSpPr/>
          <p:nvPr/>
        </p:nvSpPr>
        <p:spPr bwMode="auto">
          <a:xfrm>
            <a:off x="2" y="2"/>
            <a:ext cx="12192000" cy="6858000"/>
          </a:xfrm>
          <a:prstGeom prst="rect">
            <a:avLst/>
          </a:prstGeom>
          <a:solidFill>
            <a:srgbClr val="F0EBDB"/>
          </a:solidFill>
          <a:ln w="9525" cap="flat" cmpd="sng" algn="ctr">
            <a:solidFill>
              <a:schemeClr val="bg1"/>
            </a:solidFill>
            <a:prstDash val="solid"/>
            <a:round/>
            <a:headEnd type="none" w="med" len="med"/>
            <a:tailEnd type="none" w="med" len="med"/>
          </a:ln>
          <a:effectLst/>
        </p:spPr>
        <p:txBody>
          <a:bodyPr vert="horz" wrap="square" lIns="98931" tIns="49466" rIns="98931" bIns="49466" numCol="1" rtlCol="0" anchor="t" anchorCtr="0" compatLnSpc="1">
            <a:prstTxWarp prst="textNoShape">
              <a:avLst/>
            </a:prstTxWarp>
          </a:bodyPr>
          <a:lstStyle/>
          <a:p>
            <a:pPr defTabSz="486070" fontAlgn="base">
              <a:spcBef>
                <a:spcPct val="0"/>
              </a:spcBef>
              <a:spcAft>
                <a:spcPct val="0"/>
              </a:spcAft>
              <a:buClr>
                <a:srgbClr val="000000"/>
              </a:buClr>
              <a:buSzPct val="100000"/>
              <a:buFont typeface="Times New Roman" pitchFamily="16" charset="0"/>
              <a:buNone/>
            </a:pPr>
            <a:endParaRPr lang="en-US" sz="1867" kern="0">
              <a:solidFill>
                <a:prstClr val="white"/>
              </a:solidFill>
              <a:latin typeface="Arial" charset="0"/>
              <a:cs typeface="Arial" charset="0"/>
              <a:sym typeface="Segoe UI"/>
            </a:endParaRPr>
          </a:p>
        </p:txBody>
      </p:sp>
    </p:spTree>
    <p:extLst>
      <p:ext uri="{BB962C8B-B14F-4D97-AF65-F5344CB8AC3E}">
        <p14:creationId xmlns:p14="http://schemas.microsoft.com/office/powerpoint/2010/main" val="1177375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1440"/>
          </a:xfrm>
        </p:spPr>
        <p:txBody>
          <a:bodyPr>
            <a:spAutoFit/>
          </a:bodyPr>
          <a:lstStyle>
            <a:lvl3pPr>
              <a:defRPr sz="2354"/>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810628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3551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2995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297060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5109">
                      <a:schemeClr val="tx2"/>
                    </a:gs>
                    <a:gs pos="2500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100000">
                      <a:schemeClr val="tx2"/>
                    </a:gs>
                    <a:gs pos="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195733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529265"/>
          </a:xfrm>
        </p:spPr>
        <p:txBody>
          <a:bodyPr>
            <a:spAutoFit/>
          </a:bodyPr>
          <a:lstStyle>
            <a:lvl1pPr>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8" indent="-2365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91" indent="-3361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69" rtl="0" eaLnBrk="1" latinLnBrk="0" hangingPunct="1">
              <a:spcBef>
                <a:spcPct val="20000"/>
              </a:spcBef>
              <a:spcAft>
                <a:spcPts val="800"/>
              </a:spcAft>
              <a:buFont typeface="Arial" pitchFamily="34" charset="0"/>
              <a:buNone/>
            </a:pPr>
            <a:r>
              <a:rPr lang="en-US"/>
              <a:t>Click to edit Master text styles</a:t>
            </a:r>
          </a:p>
          <a:p>
            <a:pPr marL="0" lvl="1" indent="0" algn="l" defTabSz="896169" rtl="0" eaLnBrk="1" latinLnBrk="0" hangingPunct="1">
              <a:spcBef>
                <a:spcPct val="20000"/>
              </a:spcBef>
              <a:spcAft>
                <a:spcPts val="800"/>
              </a:spcAft>
              <a:buFont typeface="Arial" pitchFamily="34" charset="0"/>
              <a:buNone/>
            </a:pPr>
            <a:r>
              <a:rPr lang="en-US"/>
              <a:t>Second level</a:t>
            </a:r>
          </a:p>
          <a:p>
            <a:pPr marL="0" lvl="2" indent="0" algn="l" defTabSz="896169"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2265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3742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9690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7" r:id="rId11"/>
    <p:sldLayoutId id="2147483679" r:id="rId12"/>
    <p:sldLayoutId id="2147483706" r:id="rId13"/>
    <p:sldLayoutId id="2147483761" r:id="rId14"/>
    <p:sldLayoutId id="2147483762" r:id="rId15"/>
    <p:sldLayoutId id="2147483765" r:id="rId16"/>
    <p:sldLayoutId id="2147483766" r:id="rId17"/>
    <p:sldLayoutId id="214748376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367211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5" r:id="rId13"/>
    <p:sldLayoutId id="2147483756" r:id="rId14"/>
    <p:sldLayoutId id="2147483757" r:id="rId15"/>
    <p:sldLayoutId id="2147483758" r:id="rId16"/>
    <p:sldLayoutId id="2147483759" r:id="rId17"/>
    <p:sldLayoutId id="2147483760" r:id="rId18"/>
  </p:sldLayoutIdLst>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mccorma" TargetMode="External"/><Relationship Id="rId2" Type="http://schemas.openxmlformats.org/officeDocument/2006/relationships/hyperlink" Target="mailto:mccorm79@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2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37.png"/><Relationship Id="rId4"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github.com/PrismLibrary"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hyperlink" Target="https://www.xamarin.com/platfor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Andrew McCormack	</a:t>
            </a:r>
          </a:p>
          <a:p>
            <a:r>
              <a:rPr lang="en-US" dirty="0" err="1"/>
              <a:t>Xamarin</a:t>
            </a:r>
            <a:r>
              <a:rPr lang="en-US" dirty="0"/>
              <a:t> Forms/Prism</a:t>
            </a:r>
          </a:p>
          <a:p>
            <a:r>
              <a:rPr lang="en-US" dirty="0">
                <a:hlinkClick r:id="rId2"/>
              </a:rPr>
              <a:t>mccorm79@gmail.com</a:t>
            </a:r>
            <a:r>
              <a:rPr lang="en-US" dirty="0"/>
              <a:t> / </a:t>
            </a:r>
            <a:r>
              <a:rPr lang="en-US" dirty="0">
                <a:hlinkClick r:id="rId3"/>
              </a:rPr>
              <a:t>https://github.com/amccorma</a:t>
            </a:r>
            <a:endParaRPr lang="en-US" dirty="0"/>
          </a:p>
        </p:txBody>
      </p:sp>
      <p:sp>
        <p:nvSpPr>
          <p:cNvPr id="3" name="Title 2"/>
          <p:cNvSpPr>
            <a:spLocks noGrp="1"/>
          </p:cNvSpPr>
          <p:nvPr>
            <p:ph type="title"/>
          </p:nvPr>
        </p:nvSpPr>
        <p:spPr/>
        <p:txBody>
          <a:bodyPr/>
          <a:lstStyle/>
          <a:p>
            <a:r>
              <a:rPr lang="en-US" dirty="0"/>
              <a:t>Native iOS, Android, Mac, &amp; Windows Mobile Apps in C# with Xamarin</a:t>
            </a:r>
          </a:p>
        </p:txBody>
      </p:sp>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837" y="1516062"/>
            <a:ext cx="4495800" cy="4459446"/>
          </a:xfrm>
          <a:prstGeom prst="rect">
            <a:avLst/>
          </a:prstGeom>
        </p:spPr>
      </p:pic>
    </p:spTree>
    <p:extLst>
      <p:ext uri="{BB962C8B-B14F-4D97-AF65-F5344CB8AC3E}">
        <p14:creationId xmlns:p14="http://schemas.microsoft.com/office/powerpoint/2010/main" val="7527043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18726668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6123531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Component Store</a:t>
            </a:r>
          </a:p>
        </p:txBody>
      </p:sp>
      <p:sp>
        <p:nvSpPr>
          <p:cNvPr id="3" name="TextBox 2"/>
          <p:cNvSpPr txBox="1"/>
          <p:nvPr/>
        </p:nvSpPr>
        <p:spPr>
          <a:xfrm>
            <a:off x="7367959" y="1415508"/>
            <a:ext cx="5124333" cy="4154984"/>
          </a:xfrm>
          <a:prstGeom prst="rect">
            <a:avLst/>
          </a:prstGeom>
          <a:noFill/>
        </p:spPr>
        <p:txBody>
          <a:bodyPr wrap="square" rtlCol="0">
            <a:spAutoFit/>
          </a:bodyPr>
          <a:lstStyle/>
          <a:p>
            <a:r>
              <a:rPr lang="en-US" sz="2400" dirty="0">
                <a:cs typeface="Helvetica" panose="020B0604020202020204" pitchFamily="34" charset="0"/>
              </a:rPr>
              <a:t>Build Apps Faster</a:t>
            </a:r>
          </a:p>
          <a:p>
            <a:pPr marL="342900" indent="-34290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Add high quality pre-built app components directly from Visual Studio and Xamarin Studio</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Beautiful, cross-platform UI controls, cloud services, and enterprise backend integrations are just a few clicks away</a:t>
            </a:r>
          </a:p>
          <a:p>
            <a:pPr marL="285750" indent="-285750">
              <a:buFont typeface="Arial" panose="020B0604020202020204" pitchFamily="34" charset="0"/>
              <a:buChar char="•"/>
            </a:pPr>
            <a:endParaRPr lang="en-US" sz="2400" dirty="0">
              <a:cs typeface="Helvetica" panose="020B0604020202020204" pitchFamily="34" charset="0"/>
            </a:endParaRPr>
          </a:p>
        </p:txBody>
      </p:sp>
      <p:grpSp>
        <p:nvGrpSpPr>
          <p:cNvPr id="7" name="Group 6"/>
          <p:cNvGrpSpPr/>
          <p:nvPr/>
        </p:nvGrpSpPr>
        <p:grpSpPr>
          <a:xfrm>
            <a:off x="269240" y="1415508"/>
            <a:ext cx="7098719" cy="4774234"/>
            <a:chOff x="58352" y="975637"/>
            <a:chExt cx="5461639" cy="3673218"/>
          </a:xfrm>
        </p:grpSpPr>
        <p:pic>
          <p:nvPicPr>
            <p:cNvPr id="4"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352" y="1235088"/>
              <a:ext cx="5461639" cy="3167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80065" y="975637"/>
              <a:ext cx="2043236" cy="13763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86277" y="3182888"/>
              <a:ext cx="2176222" cy="14659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803901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948426"/>
          </a:xfrm>
        </p:spPr>
        <p:txBody>
          <a:bodyPr/>
          <a:lstStyle/>
          <a:p>
            <a:pPr marL="0" indent="0" algn="ctr">
              <a:spcAft>
                <a:spcPts val="588"/>
              </a:spcAft>
              <a:buNone/>
            </a:pPr>
            <a:r>
              <a:rPr lang="en-US" sz="2745" dirty="0">
                <a:gradFill>
                  <a:gsLst>
                    <a:gs pos="2917">
                      <a:schemeClr val="tx1"/>
                    </a:gs>
                    <a:gs pos="30000">
                      <a:schemeClr val="tx1"/>
                    </a:gs>
                  </a:gsLst>
                  <a:lin ang="5400000" scaled="0"/>
                </a:gradFill>
              </a:rPr>
              <a:t>Build native UIs for </a:t>
            </a:r>
            <a:r>
              <a:rPr lang="en-US" sz="2745" dirty="0" err="1">
                <a:gradFill>
                  <a:gsLst>
                    <a:gs pos="2917">
                      <a:schemeClr val="tx1"/>
                    </a:gs>
                    <a:gs pos="30000">
                      <a:schemeClr val="tx1"/>
                    </a:gs>
                  </a:gsLst>
                  <a:lin ang="5400000" scaled="0"/>
                </a:gradFill>
              </a:rPr>
              <a:t>iOS</a:t>
            </a:r>
            <a:r>
              <a:rPr lang="en-US" sz="2745" dirty="0">
                <a:gradFill>
                  <a:gsLst>
                    <a:gs pos="2917">
                      <a:schemeClr val="tx1"/>
                    </a:gs>
                    <a:gs pos="30000">
                      <a:schemeClr val="tx1"/>
                    </a:gs>
                  </a:gsLst>
                  <a:lin ang="5400000" scaled="0"/>
                </a:gradFill>
              </a:rPr>
              <a:t>, Android, and Windows Phone from a single, shared C# codebase.</a:t>
            </a:r>
          </a:p>
        </p:txBody>
      </p:sp>
      <p:sp>
        <p:nvSpPr>
          <p:cNvPr id="24" name="Title 23"/>
          <p:cNvSpPr>
            <a:spLocks noGrp="1"/>
          </p:cNvSpPr>
          <p:nvPr>
            <p:ph type="title"/>
          </p:nvPr>
        </p:nvSpPr>
        <p:spPr>
          <a:xfrm>
            <a:off x="269240" y="366216"/>
            <a:ext cx="11655840" cy="899537"/>
          </a:xfrm>
        </p:spPr>
        <p:txBody>
          <a:bodyPr/>
          <a:lstStyle/>
          <a:p>
            <a:pPr algn="ctr"/>
            <a:r>
              <a:rPr lang="en-US" dirty="0"/>
              <a:t>Meet </a:t>
            </a:r>
            <a:r>
              <a:rPr lang="en-US" dirty="0" err="1"/>
              <a:t>Xamarin.Forms</a:t>
            </a:r>
            <a:endParaRPr lang="en-US" dirty="0"/>
          </a:p>
        </p:txBody>
      </p:sp>
      <p:pic>
        <p:nvPicPr>
          <p:cNvPr id="5" name="Picture 4"/>
          <p:cNvPicPr>
            <a:picLocks noChangeAspect="1"/>
          </p:cNvPicPr>
          <p:nvPr/>
        </p:nvPicPr>
        <p:blipFill>
          <a:blip r:embed="rId3"/>
          <a:stretch>
            <a:fillRect/>
          </a:stretch>
        </p:blipFill>
        <p:spPr>
          <a:xfrm>
            <a:off x="1689738" y="1474504"/>
            <a:ext cx="8616577" cy="3600846"/>
          </a:xfrm>
          <a:prstGeom prst="rect">
            <a:avLst/>
          </a:prstGeom>
        </p:spPr>
      </p:pic>
    </p:spTree>
    <p:extLst>
      <p:ext uri="{BB962C8B-B14F-4D97-AF65-F5344CB8AC3E}">
        <p14:creationId xmlns:p14="http://schemas.microsoft.com/office/powerpoint/2010/main" val="18573008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a:solidFill>
                  <a:schemeClr val="tx1"/>
                </a:solidFill>
              </a:rPr>
              <a:t>Pages</a:t>
            </a: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12562733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773327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Extensibility</a:t>
            </a:r>
          </a:p>
        </p:txBody>
      </p:sp>
      <p:sp>
        <p:nvSpPr>
          <p:cNvPr id="3" name="Content Placeholder 2"/>
          <p:cNvSpPr txBox="1">
            <a:spLocks/>
          </p:cNvSpPr>
          <p:nvPr/>
        </p:nvSpPr>
        <p:spPr>
          <a:xfrm>
            <a:off x="525803" y="3543605"/>
            <a:ext cx="3317777" cy="201893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123458"/>
                </a:solidFill>
                <a:latin typeface="+mn-lt"/>
                <a:cs typeface="Arial"/>
              </a:rPr>
              <a:t>Embed Custom Views Anywhere</a:t>
            </a:r>
          </a:p>
          <a:p>
            <a:pPr marL="0" indent="0">
              <a:lnSpc>
                <a:spcPct val="50000"/>
              </a:lnSpc>
              <a:buNone/>
            </a:pPr>
            <a:endParaRPr lang="en-US" sz="1800" b="1" dirty="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Not only are </a:t>
            </a:r>
            <a:r>
              <a:rPr lang="en-US" sz="1800" dirty="0" err="1">
                <a:solidFill>
                  <a:srgbClr val="123458"/>
                </a:solidFill>
                <a:latin typeface="+mn-lt"/>
                <a:cs typeface="Arial"/>
              </a:rPr>
              <a:t>Xamarin.Forms</a:t>
            </a:r>
            <a:r>
              <a:rPr lang="en-US" sz="1800" dirty="0">
                <a:solidFill>
                  <a:srgbClr val="123458"/>
                </a:solidFill>
                <a:latin typeface="+mn-lt"/>
                <a:cs typeface="Arial"/>
              </a:rPr>
              <a:t> pages  mixable with custom screens, you can embed custom views built directly against </a:t>
            </a:r>
            <a:r>
              <a:rPr lang="en-US" sz="1800" dirty="0" err="1">
                <a:solidFill>
                  <a:srgbClr val="123458"/>
                </a:solidFill>
                <a:latin typeface="+mn-lt"/>
                <a:cs typeface="Arial"/>
              </a:rPr>
              <a:t>Xamarin.iOS</a:t>
            </a:r>
            <a:r>
              <a:rPr lang="en-US" sz="1800" dirty="0">
                <a:solidFill>
                  <a:srgbClr val="123458"/>
                </a:solidFill>
                <a:latin typeface="+mn-lt"/>
                <a:cs typeface="Arial"/>
              </a:rPr>
              <a:t> and </a:t>
            </a:r>
            <a:r>
              <a:rPr lang="en-US" sz="1800" dirty="0" err="1">
                <a:solidFill>
                  <a:srgbClr val="123458"/>
                </a:solidFill>
                <a:latin typeface="+mn-lt"/>
                <a:cs typeface="Arial"/>
              </a:rPr>
              <a:t>Xamarin.Android</a:t>
            </a:r>
            <a:r>
              <a:rPr lang="en-US" sz="1800" dirty="0">
                <a:solidFill>
                  <a:srgbClr val="123458"/>
                </a:solidFill>
                <a:latin typeface="+mn-lt"/>
                <a:cs typeface="Arial"/>
              </a:rPr>
              <a:t> into </a:t>
            </a:r>
            <a:r>
              <a:rPr lang="en-US" sz="1800" dirty="0" err="1">
                <a:solidFill>
                  <a:srgbClr val="123458"/>
                </a:solidFill>
                <a:latin typeface="+mn-lt"/>
                <a:cs typeface="Arial"/>
              </a:rPr>
              <a:t>Xamarin.Forms</a:t>
            </a:r>
            <a:r>
              <a:rPr lang="en-US" sz="1800" dirty="0">
                <a:solidFill>
                  <a:srgbClr val="123458"/>
                </a:solidFill>
                <a:latin typeface="+mn-lt"/>
                <a:cs typeface="Arial"/>
              </a:rPr>
              <a:t> pages.</a:t>
            </a:r>
          </a:p>
          <a:p>
            <a:pPr marL="0" indent="0">
              <a:buNone/>
            </a:pPr>
            <a:endParaRPr lang="en-US" sz="1800" dirty="0">
              <a:solidFill>
                <a:srgbClr val="123458"/>
              </a:solidFill>
              <a:latin typeface="+mn-lt"/>
              <a:cs typeface="Arial"/>
            </a:endParaRPr>
          </a:p>
          <a:p>
            <a:pPr>
              <a:buFont typeface="Arial"/>
              <a:buChar char="•"/>
            </a:pPr>
            <a:endParaRPr lang="en-US" sz="1800" dirty="0">
              <a:solidFill>
                <a:srgbClr val="123458"/>
              </a:solidFill>
              <a:latin typeface="+mn-lt"/>
              <a:cs typeface="Arial"/>
            </a:endParaRPr>
          </a:p>
          <a:p>
            <a:pPr marL="0" indent="0">
              <a:buNone/>
            </a:pPr>
            <a:endParaRPr lang="en-US" sz="1800" dirty="0">
              <a:solidFill>
                <a:srgbClr val="123458"/>
              </a:solidFill>
              <a:latin typeface="+mn-lt"/>
              <a:cs typeface="Arial"/>
            </a:endParaRPr>
          </a:p>
          <a:p>
            <a:pPr marL="0" indent="0">
              <a:buNone/>
            </a:pPr>
            <a:r>
              <a:rPr lang="en-US" sz="1800" dirty="0">
                <a:solidFill>
                  <a:srgbClr val="123458"/>
                </a:solidFill>
                <a:latin typeface="+mn-lt"/>
                <a:cs typeface="Arial"/>
              </a:rPr>
              <a:t>  </a:t>
            </a:r>
          </a:p>
          <a:p>
            <a:pPr>
              <a:buFont typeface="Wingdings" charset="2"/>
              <a:buChar char="§"/>
            </a:pPr>
            <a:endParaRPr lang="en-US" sz="1800" dirty="0">
              <a:solidFill>
                <a:srgbClr val="123458"/>
              </a:solidFill>
              <a:latin typeface="+mn-lt"/>
              <a:cs typeface="Arial"/>
            </a:endParaRPr>
          </a:p>
        </p:txBody>
      </p:sp>
      <p:sp>
        <p:nvSpPr>
          <p:cNvPr id="4" name="Content Placeholder 2"/>
          <p:cNvSpPr txBox="1">
            <a:spLocks/>
          </p:cNvSpPr>
          <p:nvPr/>
        </p:nvSpPr>
        <p:spPr>
          <a:xfrm>
            <a:off x="4077133" y="3594405"/>
            <a:ext cx="4040053" cy="196813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123458"/>
                </a:solidFill>
                <a:latin typeface="+mn-lt"/>
                <a:cs typeface="Arial"/>
              </a:rPr>
              <a:t>Call Platform APIs via Shared Services</a:t>
            </a:r>
          </a:p>
          <a:p>
            <a:pPr marL="0" indent="0">
              <a:lnSpc>
                <a:spcPct val="50000"/>
              </a:lnSpc>
              <a:buNone/>
            </a:pPr>
            <a:endParaRPr lang="en-US" sz="1800" b="1" dirty="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Need platform-specific functionality within a </a:t>
            </a:r>
            <a:r>
              <a:rPr lang="en-US" sz="1800" dirty="0" err="1">
                <a:solidFill>
                  <a:srgbClr val="123458"/>
                </a:solidFill>
                <a:latin typeface="+mn-lt"/>
                <a:cs typeface="Arial"/>
              </a:rPr>
              <a:t>Xamarin.Forms</a:t>
            </a:r>
            <a:r>
              <a:rPr lang="en-US" sz="1800" dirty="0">
                <a:solidFill>
                  <a:srgbClr val="123458"/>
                </a:solidFill>
                <a:latin typeface="+mn-lt"/>
                <a:cs typeface="Arial"/>
              </a:rPr>
              <a:t> page, such as querying the accelerometer? We’ve included services that quickly and easily abstract platform-specific API calls to keep you writing as much shared code as possible.</a:t>
            </a:r>
          </a:p>
          <a:p>
            <a:pPr>
              <a:buFont typeface="Arial"/>
              <a:buChar char="•"/>
            </a:pPr>
            <a:endParaRPr lang="en-US" sz="1800" dirty="0">
              <a:solidFill>
                <a:srgbClr val="123458"/>
              </a:solidFill>
              <a:latin typeface="+mn-lt"/>
              <a:cs typeface="Arial"/>
            </a:endParaRPr>
          </a:p>
          <a:p>
            <a:pPr marL="0" indent="0">
              <a:buNone/>
            </a:pPr>
            <a:endParaRPr lang="en-US" sz="1800" dirty="0">
              <a:solidFill>
                <a:srgbClr val="123458"/>
              </a:solidFill>
              <a:latin typeface="+mn-lt"/>
              <a:cs typeface="Arial"/>
            </a:endParaRPr>
          </a:p>
          <a:p>
            <a:pPr marL="0" indent="0">
              <a:buNone/>
            </a:pPr>
            <a:r>
              <a:rPr lang="en-US" sz="1800" dirty="0">
                <a:solidFill>
                  <a:srgbClr val="123458"/>
                </a:solidFill>
                <a:latin typeface="+mn-lt"/>
                <a:cs typeface="Arial"/>
              </a:rPr>
              <a:t>  </a:t>
            </a:r>
          </a:p>
          <a:p>
            <a:pPr>
              <a:buFont typeface="Wingdings" charset="2"/>
              <a:buChar char="§"/>
            </a:pPr>
            <a:endParaRPr lang="en-US" sz="1800" dirty="0">
              <a:solidFill>
                <a:srgbClr val="123458"/>
              </a:solidFill>
              <a:latin typeface="+mn-lt"/>
              <a:cs typeface="Arial"/>
            </a:endParaRPr>
          </a:p>
        </p:txBody>
      </p:sp>
      <p:sp>
        <p:nvSpPr>
          <p:cNvPr id="5" name="Content Placeholder 2"/>
          <p:cNvSpPr txBox="1">
            <a:spLocks/>
          </p:cNvSpPr>
          <p:nvPr/>
        </p:nvSpPr>
        <p:spPr>
          <a:xfrm>
            <a:off x="8245468" y="3594405"/>
            <a:ext cx="3679612" cy="1462744"/>
          </a:xfrm>
          <a:prstGeom prst="rect">
            <a:avLst/>
          </a:prstGeom>
        </p:spPr>
        <p:txBody>
          <a:bodyPr vert="horz" lIns="91440" tIns="45720" rIns="91440" bIns="4572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a:solidFill>
                  <a:srgbClr val="123458"/>
                </a:solidFill>
                <a:latin typeface="+mn-lt"/>
                <a:cs typeface="Arial"/>
              </a:rPr>
              <a:t>Easy migration to the Xamarin Platform</a:t>
            </a:r>
          </a:p>
          <a:p>
            <a:pPr marL="0" indent="0">
              <a:lnSpc>
                <a:spcPct val="50000"/>
              </a:lnSpc>
              <a:buNone/>
            </a:pPr>
            <a:endParaRPr lang="en-US" sz="1800" b="1" dirty="0">
              <a:solidFill>
                <a:srgbClr val="123458"/>
              </a:solidFill>
              <a:latin typeface="+mn-lt"/>
              <a:cs typeface="Arial"/>
            </a:endParaRPr>
          </a:p>
          <a:p>
            <a:pPr marL="0" indent="0">
              <a:lnSpc>
                <a:spcPct val="110000"/>
              </a:lnSpc>
              <a:buNone/>
            </a:pPr>
            <a:r>
              <a:rPr lang="en-US" sz="1800" dirty="0">
                <a:solidFill>
                  <a:srgbClr val="123458"/>
                </a:solidFill>
                <a:latin typeface="+mn-lt"/>
                <a:cs typeface="Arial"/>
              </a:rPr>
              <a:t>When your native platform integration requirements outgrow </a:t>
            </a:r>
            <a:r>
              <a:rPr lang="en-US" sz="1800" dirty="0" err="1">
                <a:solidFill>
                  <a:srgbClr val="123458"/>
                </a:solidFill>
                <a:latin typeface="+mn-lt"/>
                <a:cs typeface="Arial"/>
              </a:rPr>
              <a:t>Xamarin.Forms</a:t>
            </a:r>
            <a:r>
              <a:rPr lang="en-US" sz="1800" dirty="0">
                <a:solidFill>
                  <a:srgbClr val="123458"/>
                </a:solidFill>
                <a:latin typeface="+mn-lt"/>
                <a:cs typeface="Arial"/>
              </a:rPr>
              <a:t>, your shared code is easily migrated to </a:t>
            </a:r>
            <a:r>
              <a:rPr lang="en-US" sz="1800" dirty="0" err="1">
                <a:solidFill>
                  <a:srgbClr val="123458"/>
                </a:solidFill>
                <a:latin typeface="+mn-lt"/>
                <a:cs typeface="Arial"/>
              </a:rPr>
              <a:t>Xamarin.iOS</a:t>
            </a:r>
            <a:r>
              <a:rPr lang="en-US" sz="1800" dirty="0">
                <a:solidFill>
                  <a:srgbClr val="123458"/>
                </a:solidFill>
                <a:latin typeface="+mn-lt"/>
                <a:cs typeface="Arial"/>
              </a:rPr>
              <a:t> and </a:t>
            </a:r>
            <a:r>
              <a:rPr lang="en-US" sz="1800" dirty="0" err="1">
                <a:solidFill>
                  <a:srgbClr val="123458"/>
                </a:solidFill>
                <a:latin typeface="+mn-lt"/>
                <a:cs typeface="Arial"/>
              </a:rPr>
              <a:t>Xamarin.Android</a:t>
            </a:r>
            <a:r>
              <a:rPr lang="en-US" sz="1800" dirty="0">
                <a:solidFill>
                  <a:srgbClr val="123458"/>
                </a:solidFill>
                <a:latin typeface="+mn-lt"/>
                <a:cs typeface="Arial"/>
              </a:rPr>
              <a:t> using the full Xamarin platform.</a:t>
            </a:r>
          </a:p>
          <a:p>
            <a:pPr marL="0" indent="0">
              <a:buNone/>
            </a:pPr>
            <a:endParaRPr lang="en-US" sz="1800" dirty="0">
              <a:solidFill>
                <a:srgbClr val="123458"/>
              </a:solidFill>
              <a:latin typeface="+mn-lt"/>
              <a:cs typeface="Arial"/>
            </a:endParaRPr>
          </a:p>
          <a:p>
            <a:pPr marL="0" indent="0">
              <a:buNone/>
            </a:pPr>
            <a:r>
              <a:rPr lang="en-US" sz="1800" dirty="0">
                <a:solidFill>
                  <a:srgbClr val="123458"/>
                </a:solidFill>
                <a:latin typeface="+mn-lt"/>
                <a:cs typeface="Arial"/>
              </a:rPr>
              <a:t>  </a:t>
            </a:r>
          </a:p>
          <a:p>
            <a:pPr>
              <a:buFont typeface="Wingdings" charset="2"/>
              <a:buChar char="§"/>
            </a:pPr>
            <a:endParaRPr lang="en-US" sz="1800" dirty="0">
              <a:solidFill>
                <a:srgbClr val="123458"/>
              </a:solidFill>
              <a:latin typeface="+mn-lt"/>
              <a:cs typeface="Arial"/>
            </a:endParaRPr>
          </a:p>
        </p:txBody>
      </p:sp>
      <p:pic>
        <p:nvPicPr>
          <p:cNvPr id="6" name="Picture 2" descr="http://xamarin.com/content/images/pages/forms/migrate@2x.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029292" y="1221213"/>
            <a:ext cx="2111963" cy="21119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80463" y="1236953"/>
            <a:ext cx="2294104" cy="2080482"/>
          </a:xfrm>
          <a:prstGeom prst="rect">
            <a:avLst/>
          </a:prstGeom>
        </p:spPr>
      </p:pic>
      <p:pic>
        <p:nvPicPr>
          <p:cNvPr id="8" name="Picture 7"/>
          <p:cNvPicPr>
            <a:picLocks noChangeAspect="1"/>
          </p:cNvPicPr>
          <p:nvPr/>
        </p:nvPicPr>
        <p:blipFill>
          <a:blip r:embed="rId6"/>
          <a:stretch>
            <a:fillRect/>
          </a:stretch>
        </p:blipFill>
        <p:spPr>
          <a:xfrm>
            <a:off x="5042696" y="1245239"/>
            <a:ext cx="2118467" cy="2063913"/>
          </a:xfrm>
          <a:prstGeom prst="rect">
            <a:avLst/>
          </a:prstGeom>
        </p:spPr>
      </p:pic>
    </p:spTree>
    <p:extLst>
      <p:ext uri="{BB962C8B-B14F-4D97-AF65-F5344CB8AC3E}">
        <p14:creationId xmlns:p14="http://schemas.microsoft.com/office/powerpoint/2010/main" val="4783076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15183" y="1769409"/>
            <a:ext cx="5829377" cy="5935717"/>
          </a:xfrm>
          <a:prstGeom prst="rect">
            <a:avLst/>
          </a:prstGeom>
        </p:spPr>
      </p:pic>
      <p:sp>
        <p:nvSpPr>
          <p:cNvPr id="4" name="Title 3"/>
          <p:cNvSpPr>
            <a:spLocks noGrp="1"/>
          </p:cNvSpPr>
          <p:nvPr>
            <p:ph type="title"/>
          </p:nvPr>
        </p:nvSpPr>
        <p:spPr/>
        <p:txBody>
          <a:bodyPr/>
          <a:lstStyle/>
          <a:p>
            <a:pPr algn="ctr"/>
            <a:r>
              <a:rPr lang="en-US" dirty="0"/>
              <a:t>Test</a:t>
            </a:r>
          </a:p>
        </p:txBody>
      </p:sp>
      <p:sp>
        <p:nvSpPr>
          <p:cNvPr id="12" name="Rectangle 11"/>
          <p:cNvSpPr/>
          <p:nvPr/>
        </p:nvSpPr>
        <p:spPr bwMode="auto">
          <a:xfrm>
            <a:off x="-53340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323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a:t>
            </a:r>
            <a:r>
              <a:rPr lang="en-US" dirty="0" err="1"/>
              <a:t>Xamarin.UITest</a:t>
            </a:r>
            <a:endParaRPr lang="en-US" dirty="0"/>
          </a:p>
        </p:txBody>
      </p:sp>
      <p:pic>
        <p:nvPicPr>
          <p:cNvPr id="97" name="pasted-image.png"/>
          <p:cNvPicPr/>
          <p:nvPr/>
        </p:nvPicPr>
        <p:blipFill>
          <a:blip r:embed="rId3">
            <a:extLst/>
          </a:blip>
          <a:stretch>
            <a:fillRect/>
          </a:stretch>
        </p:blipFill>
        <p:spPr>
          <a:xfrm>
            <a:off x="863349" y="1837395"/>
            <a:ext cx="5989751" cy="4238900"/>
          </a:xfrm>
          <a:prstGeom prst="rect">
            <a:avLst/>
          </a:prstGeom>
          <a:ln w="12700">
            <a:miter lim="400000"/>
          </a:ln>
        </p:spPr>
      </p:pic>
      <p:sp>
        <p:nvSpPr>
          <p:cNvPr id="6" name="Text Placeholder 7"/>
          <p:cNvSpPr txBox="1">
            <a:spLocks/>
          </p:cNvSpPr>
          <p:nvPr/>
        </p:nvSpPr>
        <p:spPr>
          <a:xfrm>
            <a:off x="7193920" y="2026716"/>
            <a:ext cx="3975587" cy="350306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900" dirty="0"/>
              <a:t>Create Automated User Interface tests all in C#</a:t>
            </a:r>
          </a:p>
          <a:p>
            <a:pPr marL="0" indent="0">
              <a:lnSpc>
                <a:spcPct val="50000"/>
              </a:lnSpc>
              <a:buNone/>
            </a:pPr>
            <a:endParaRPr lang="en-US" sz="1900" dirty="0"/>
          </a:p>
          <a:p>
            <a:pPr marL="0" indent="0">
              <a:buNone/>
            </a:pPr>
            <a:r>
              <a:rPr lang="en-US" sz="1900" dirty="0"/>
              <a:t>Upload to the Test Cloud or run against a Device or Simulator</a:t>
            </a:r>
          </a:p>
          <a:p>
            <a:pPr marL="0" indent="0">
              <a:lnSpc>
                <a:spcPct val="50000"/>
              </a:lnSpc>
              <a:buNone/>
            </a:pPr>
            <a:endParaRPr lang="en-US" sz="1900" dirty="0"/>
          </a:p>
          <a:p>
            <a:pPr marL="0" indent="0">
              <a:buNone/>
            </a:pPr>
            <a:r>
              <a:rPr lang="en-US" sz="1900" dirty="0"/>
              <a:t>Run directly from Visual Studio or Xamarin Studio</a:t>
            </a:r>
          </a:p>
          <a:p>
            <a:pPr marL="0" indent="0">
              <a:lnSpc>
                <a:spcPct val="50000"/>
              </a:lnSpc>
              <a:buNone/>
            </a:pPr>
            <a:endParaRPr lang="en-US" sz="1900" dirty="0"/>
          </a:p>
          <a:p>
            <a:pPr marL="0" indent="0">
              <a:buNone/>
            </a:pPr>
            <a:r>
              <a:rPr lang="en-US" sz="1900" dirty="0"/>
              <a:t>Freely available for testing on a Simulator*</a:t>
            </a:r>
          </a:p>
          <a:p>
            <a:pPr marL="0" indent="0">
              <a:lnSpc>
                <a:spcPct val="50000"/>
              </a:lnSpc>
              <a:buNone/>
            </a:pPr>
            <a:endParaRPr lang="en-US" sz="1900" dirty="0"/>
          </a:p>
          <a:p>
            <a:pPr marL="0" indent="0">
              <a:buNone/>
            </a:pPr>
            <a:r>
              <a:rPr lang="en-US" sz="1900" dirty="0"/>
              <a:t>Works on </a:t>
            </a:r>
            <a:r>
              <a:rPr lang="en-US" sz="1900" b="1" dirty="0"/>
              <a:t>ANY</a:t>
            </a:r>
            <a:r>
              <a:rPr lang="en-US" sz="1900" dirty="0"/>
              <a:t> app: Native, Hybrid, or Xamarin</a:t>
            </a:r>
          </a:p>
        </p:txBody>
      </p:sp>
    </p:spTree>
    <p:extLst>
      <p:ext uri="{BB962C8B-B14F-4D97-AF65-F5344CB8AC3E}">
        <p14:creationId xmlns:p14="http://schemas.microsoft.com/office/powerpoint/2010/main" val="139513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Tree>
    <p:extLst>
      <p:ext uri="{BB962C8B-B14F-4D97-AF65-F5344CB8AC3E}">
        <p14:creationId xmlns:p14="http://schemas.microsoft.com/office/powerpoint/2010/main" val="17602819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Recorder for Visual Studio</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91813" y="1193292"/>
            <a:ext cx="6762288" cy="5306786"/>
          </a:xfrm>
          <a:prstGeom prst="rect">
            <a:avLst/>
          </a:prstGeom>
        </p:spPr>
      </p:pic>
      <p:sp>
        <p:nvSpPr>
          <p:cNvPr id="4" name="TextBox 3"/>
          <p:cNvSpPr txBox="1"/>
          <p:nvPr/>
        </p:nvSpPr>
        <p:spPr>
          <a:xfrm>
            <a:off x="305413" y="1650492"/>
            <a:ext cx="5486400" cy="3785652"/>
          </a:xfrm>
          <a:prstGeom prst="rect">
            <a:avLst/>
          </a:prstGeom>
          <a:noFill/>
        </p:spPr>
        <p:txBody>
          <a:bodyPr wrap="square" rtlCol="0">
            <a:spAutoFit/>
          </a:bodyPr>
          <a:lstStyle/>
          <a:p>
            <a:pPr marL="342900" indent="-342900">
              <a:buFont typeface="Arial" charset="0"/>
              <a:buChar char="•"/>
            </a:pPr>
            <a:r>
              <a:rPr lang="en-US" sz="4000" dirty="0">
                <a:latin typeface="Segoe UI" charset="0"/>
                <a:ea typeface="Segoe UI" charset="0"/>
                <a:cs typeface="Segoe UI" charset="0"/>
              </a:rPr>
              <a:t>Record </a:t>
            </a:r>
            <a:r>
              <a:rPr lang="en-US" sz="4000" dirty="0" err="1">
                <a:latin typeface="Segoe UI" charset="0"/>
                <a:ea typeface="Segoe UI" charset="0"/>
                <a:cs typeface="Segoe UI" charset="0"/>
              </a:rPr>
              <a:t>UITests</a:t>
            </a:r>
            <a:r>
              <a:rPr lang="en-US" sz="4000" dirty="0">
                <a:latin typeface="Segoe UI" charset="0"/>
                <a:ea typeface="Segoe UI" charset="0"/>
                <a:cs typeface="Segoe UI" charset="0"/>
              </a:rPr>
              <a:t> from Visual Studio</a:t>
            </a:r>
          </a:p>
          <a:p>
            <a:pPr marL="342900" indent="-342900">
              <a:buFont typeface="Arial" charset="0"/>
              <a:buChar char="•"/>
            </a:pPr>
            <a:r>
              <a:rPr lang="en-US" sz="4000" dirty="0">
                <a:latin typeface="Segoe UI" charset="0"/>
                <a:ea typeface="Segoe UI" charset="0"/>
                <a:cs typeface="Segoe UI" charset="0"/>
              </a:rPr>
              <a:t>Replay or ship to Test Cloud</a:t>
            </a:r>
          </a:p>
          <a:p>
            <a:pPr marL="342900" indent="-342900">
              <a:buFont typeface="Arial" charset="0"/>
              <a:buChar char="•"/>
            </a:pPr>
            <a:r>
              <a:rPr lang="en-US" sz="4000" dirty="0">
                <a:latin typeface="Segoe UI" charset="0"/>
                <a:ea typeface="Segoe UI" charset="0"/>
                <a:cs typeface="Segoe UI" charset="0"/>
              </a:rPr>
              <a:t>Use Touch Screen on Android Emulator</a:t>
            </a:r>
          </a:p>
        </p:txBody>
      </p:sp>
    </p:spTree>
    <p:extLst>
      <p:ext uri="{BB962C8B-B14F-4D97-AF65-F5344CB8AC3E}">
        <p14:creationId xmlns:p14="http://schemas.microsoft.com/office/powerpoint/2010/main" val="2283938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4004" y="2194656"/>
            <a:ext cx="8143992" cy="5483792"/>
          </a:xfrm>
          <a:prstGeom prst="rect">
            <a:avLst/>
          </a:prstGeom>
        </p:spPr>
      </p:pic>
      <p:pic>
        <p:nvPicPr>
          <p:cNvPr id="9" name="Picture 8" descr="TestCloud_logo.pd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9926" y="691051"/>
            <a:ext cx="5972148" cy="824838"/>
          </a:xfrm>
          <a:prstGeom prst="rect">
            <a:avLst/>
          </a:prstGeom>
        </p:spPr>
      </p:pic>
      <p:sp>
        <p:nvSpPr>
          <p:cNvPr id="10" name="Title 1"/>
          <p:cNvSpPr txBox="1">
            <a:spLocks/>
          </p:cNvSpPr>
          <p:nvPr/>
        </p:nvSpPr>
        <p:spPr>
          <a:xfrm>
            <a:off x="4243072" y="1570953"/>
            <a:ext cx="3705856" cy="518071"/>
          </a:xfrm>
          <a:prstGeom prst="rect">
            <a:avLst/>
          </a:prstGeom>
        </p:spPr>
        <p:txBody>
          <a:bodyPr vert="horz" wrap="square" lIns="143428" tIns="89642" rIns="143428" bIns="89642" rtlCol="0" anchor="t">
            <a:normAutofit lnSpcReduction="100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err="1">
                <a:solidFill>
                  <a:schemeClr val="tx1"/>
                </a:solidFill>
              </a:rPr>
              <a:t>xamarin.com</a:t>
            </a:r>
            <a:r>
              <a:rPr lang="en-US" sz="2549" spc="0" dirty="0">
                <a:solidFill>
                  <a:schemeClr val="tx1"/>
                </a:solidFill>
              </a:rPr>
              <a:t>/testcloud</a:t>
            </a:r>
          </a:p>
        </p:txBody>
      </p:sp>
      <p:pic>
        <p:nvPicPr>
          <p:cNvPr id="3" name="Picture 2" descr="Xamarin Test Clou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86346" y="110607"/>
            <a:ext cx="7219308" cy="1744666"/>
          </a:xfrm>
          <a:prstGeom prst="rect">
            <a:avLst/>
          </a:prstGeom>
        </p:spPr>
      </p:pic>
    </p:spTree>
    <p:extLst>
      <p:ext uri="{BB962C8B-B14F-4D97-AF65-F5344CB8AC3E}">
        <p14:creationId xmlns:p14="http://schemas.microsoft.com/office/powerpoint/2010/main" val="19748064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err="1"/>
              <a:t>Hockeyapp</a:t>
            </a:r>
            <a:r>
              <a:rPr lang="en-US" dirty="0"/>
              <a:t> Demo</a:t>
            </a:r>
          </a:p>
        </p:txBody>
      </p:sp>
      <p:pic>
        <p:nvPicPr>
          <p:cNvPr id="4" name="HockeyApp1_59Se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78646774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Prism?</a:t>
            </a:r>
          </a:p>
        </p:txBody>
      </p:sp>
      <p:sp>
        <p:nvSpPr>
          <p:cNvPr id="6" name="Content Placeholder 5"/>
          <p:cNvSpPr>
            <a:spLocks noGrp="1"/>
          </p:cNvSpPr>
          <p:nvPr>
            <p:ph sz="quarter" idx="10"/>
          </p:nvPr>
        </p:nvSpPr>
        <p:spPr/>
        <p:txBody>
          <a:bodyPr/>
          <a:lstStyle/>
          <a:p>
            <a:pPr marL="342900" indent="-342900"/>
            <a:r>
              <a:rPr lang="en-US" dirty="0"/>
              <a:t>XAML Application Framework</a:t>
            </a:r>
          </a:p>
          <a:p>
            <a:pPr marL="342900" indent="-342900"/>
            <a:r>
              <a:rPr lang="en-US" dirty="0"/>
              <a:t>Guidance</a:t>
            </a:r>
          </a:p>
          <a:p>
            <a:pPr marL="342900" indent="-342900"/>
            <a:r>
              <a:rPr lang="en-US" dirty="0"/>
              <a:t>Patterns &amp; Practices</a:t>
            </a:r>
          </a:p>
          <a:p>
            <a:pPr marL="342900" indent="-342900"/>
            <a:r>
              <a:rPr lang="en-US" dirty="0"/>
              <a:t>Testable &amp; Maintainable</a:t>
            </a:r>
          </a:p>
          <a:p>
            <a:pPr marL="342900" indent="-342900"/>
            <a:r>
              <a:rPr lang="en-US" dirty="0"/>
              <a:t>Open Source</a:t>
            </a:r>
          </a:p>
          <a:p>
            <a:pPr marL="689769" lvl="1" indent="-342900"/>
            <a:r>
              <a:rPr lang="en-US" dirty="0">
                <a:hlinkClick r:id="rId2"/>
              </a:rPr>
              <a:t>http://github.com/PrismLibrary</a:t>
            </a:r>
            <a:endParaRPr lang="en-US" dirty="0"/>
          </a:p>
          <a:p>
            <a:pPr marL="342900" indent="-342900"/>
            <a:r>
              <a:rPr lang="en-US" dirty="0"/>
              <a:t>.NET Foundation</a:t>
            </a:r>
          </a:p>
          <a:p>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7548" y="50292"/>
            <a:ext cx="6424453" cy="6424453"/>
          </a:xfrm>
          <a:prstGeom prst="rect">
            <a:avLst/>
          </a:prstGeom>
        </p:spPr>
      </p:pic>
    </p:spTree>
    <p:extLst>
      <p:ext uri="{BB962C8B-B14F-4D97-AF65-F5344CB8AC3E}">
        <p14:creationId xmlns:p14="http://schemas.microsoft.com/office/powerpoint/2010/main" val="46356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MVVM</a:t>
            </a:r>
          </a:p>
        </p:txBody>
      </p:sp>
      <p:sp>
        <p:nvSpPr>
          <p:cNvPr id="5" name="Rectangle 4"/>
          <p:cNvSpPr/>
          <p:nvPr/>
        </p:nvSpPr>
        <p:spPr>
          <a:xfrm>
            <a:off x="667512" y="1193292"/>
            <a:ext cx="2604559" cy="477054"/>
          </a:xfrm>
          <a:prstGeom prst="rect">
            <a:avLst/>
          </a:prstGeom>
        </p:spPr>
        <p:txBody>
          <a:bodyPr wrap="none">
            <a:spAutoFit/>
          </a:bodyPr>
          <a:lstStyle/>
          <a:p>
            <a:pPr marL="342900" indent="-342900">
              <a:buFont typeface="Arial" panose="020B0604020202020204" pitchFamily="34" charset="0"/>
              <a:buChar char="•"/>
            </a:pPr>
            <a:r>
              <a:rPr lang="en-US" sz="2500" dirty="0">
                <a:solidFill>
                  <a:schemeClr val="bg1"/>
                </a:solidFill>
                <a:latin typeface="Segoe UI" panose="020B0502040204020203" pitchFamily="34" charset="0"/>
                <a:cs typeface="Segoe UI" panose="020B0502040204020203" pitchFamily="34" charset="0"/>
              </a:rPr>
              <a:t>Design Pattern</a:t>
            </a:r>
          </a:p>
        </p:txBody>
      </p:sp>
      <p:sp>
        <p:nvSpPr>
          <p:cNvPr id="6" name="Rectangle 5"/>
          <p:cNvSpPr/>
          <p:nvPr/>
        </p:nvSpPr>
        <p:spPr>
          <a:xfrm>
            <a:off x="8279849" y="2554854"/>
            <a:ext cx="2295018" cy="2211880"/>
          </a:xfrm>
          <a:prstGeom prst="rect">
            <a:avLst/>
          </a:prstGeom>
          <a:solidFill>
            <a:srgbClr val="F66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Model</a:t>
            </a:r>
          </a:p>
        </p:txBody>
      </p:sp>
      <p:sp>
        <p:nvSpPr>
          <p:cNvPr id="7" name="Rectangle 6"/>
          <p:cNvSpPr/>
          <p:nvPr/>
        </p:nvSpPr>
        <p:spPr>
          <a:xfrm>
            <a:off x="4892129" y="2554854"/>
            <a:ext cx="2295018" cy="2211880"/>
          </a:xfrm>
          <a:prstGeom prst="rect">
            <a:avLst/>
          </a:prstGeom>
          <a:solidFill>
            <a:srgbClr val="44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ViewModel</a:t>
            </a:r>
          </a:p>
        </p:txBody>
      </p:sp>
      <p:sp>
        <p:nvSpPr>
          <p:cNvPr id="8" name="Rectangle 7"/>
          <p:cNvSpPr/>
          <p:nvPr/>
        </p:nvSpPr>
        <p:spPr>
          <a:xfrm>
            <a:off x="1504408" y="2554854"/>
            <a:ext cx="2295018" cy="2211880"/>
          </a:xfrm>
          <a:prstGeom prst="rect">
            <a:avLst/>
          </a:prstGeom>
          <a:solidFill>
            <a:srgbClr val="1FA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View</a:t>
            </a:r>
          </a:p>
        </p:txBody>
      </p:sp>
      <p:cxnSp>
        <p:nvCxnSpPr>
          <p:cNvPr id="11" name="Straight Connector 10"/>
          <p:cNvCxnSpPr/>
          <p:nvPr/>
        </p:nvCxnSpPr>
        <p:spPr>
          <a:xfrm flipV="1">
            <a:off x="3868255" y="3660794"/>
            <a:ext cx="955044" cy="1"/>
          </a:xfrm>
          <a:prstGeom prst="line">
            <a:avLst/>
          </a:prstGeom>
          <a:noFill/>
          <a:ln w="76200">
            <a:solidFill>
              <a:srgbClr val="76828C"/>
            </a:solidFill>
            <a:headEnd type="triangl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p:cNvCxnSpPr/>
          <p:nvPr/>
        </p:nvCxnSpPr>
        <p:spPr>
          <a:xfrm rot="5400000" flipH="1" flipV="1">
            <a:off x="7732069" y="2628353"/>
            <a:ext cx="2857" cy="697860"/>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rot="5400000">
            <a:off x="7732069" y="3881419"/>
            <a:ext cx="2857" cy="697860"/>
          </a:xfrm>
          <a:prstGeom prst="line">
            <a:avLst/>
          </a:prstGeom>
          <a:noFill/>
          <a:ln w="76200">
            <a:solidFill>
              <a:srgbClr val="76828C"/>
            </a:solidFill>
            <a:headEnd type="none" w="med" len="lg"/>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6" name="TextBox 15"/>
          <p:cNvSpPr txBox="1"/>
          <p:nvPr/>
        </p:nvSpPr>
        <p:spPr>
          <a:xfrm>
            <a:off x="2347685" y="5025574"/>
            <a:ext cx="4259115" cy="400110"/>
          </a:xfrm>
          <a:prstGeom prst="rect">
            <a:avLst/>
          </a:prstGeom>
          <a:noFill/>
        </p:spPr>
        <p:txBody>
          <a:bodyPr wrap="none" rtlCol="0">
            <a:spAutoFit/>
          </a:bodyPr>
          <a:lstStyle/>
          <a:p>
            <a:r>
              <a:rPr lang="en-US" sz="2000" dirty="0">
                <a:solidFill>
                  <a:schemeClr val="bg1"/>
                </a:solidFill>
              </a:rPr>
              <a:t>Presentation and Presentation Logic</a:t>
            </a:r>
          </a:p>
        </p:txBody>
      </p:sp>
      <p:sp>
        <p:nvSpPr>
          <p:cNvPr id="17" name="TextBox 16"/>
          <p:cNvSpPr txBox="1"/>
          <p:nvPr/>
        </p:nvSpPr>
        <p:spPr>
          <a:xfrm>
            <a:off x="8112414" y="5025574"/>
            <a:ext cx="2914580" cy="400110"/>
          </a:xfrm>
          <a:prstGeom prst="rect">
            <a:avLst/>
          </a:prstGeom>
          <a:noFill/>
        </p:spPr>
        <p:txBody>
          <a:bodyPr wrap="none" rtlCol="0">
            <a:spAutoFit/>
          </a:bodyPr>
          <a:lstStyle/>
          <a:p>
            <a:r>
              <a:rPr lang="en-US" sz="2000" dirty="0">
                <a:solidFill>
                  <a:schemeClr val="bg1"/>
                </a:solidFill>
              </a:rPr>
              <a:t>Business Logic and Data</a:t>
            </a:r>
          </a:p>
        </p:txBody>
      </p:sp>
    </p:spTree>
    <p:extLst>
      <p:ext uri="{BB962C8B-B14F-4D97-AF65-F5344CB8AC3E}">
        <p14:creationId xmlns:p14="http://schemas.microsoft.com/office/powerpoint/2010/main" val="3871439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DelegateCommand</a:t>
            </a:r>
            <a:endParaRPr lang="en-US" dirty="0"/>
          </a:p>
        </p:txBody>
      </p:sp>
      <p:sp>
        <p:nvSpPr>
          <p:cNvPr id="5" name="Content Placeholder 4"/>
          <p:cNvSpPr>
            <a:spLocks noGrp="1"/>
          </p:cNvSpPr>
          <p:nvPr>
            <p:ph sz="quarter" idx="10"/>
          </p:nvPr>
        </p:nvSpPr>
        <p:spPr/>
        <p:txBody>
          <a:bodyPr/>
          <a:lstStyle/>
          <a:p>
            <a:r>
              <a:rPr lang="en-US" dirty="0" err="1"/>
              <a:t>ICommand</a:t>
            </a:r>
            <a:r>
              <a:rPr lang="en-US" dirty="0"/>
              <a:t> </a:t>
            </a:r>
            <a:r>
              <a:rPr lang="en-US" dirty="0" err="1"/>
              <a:t>SomeCommand</a:t>
            </a:r>
            <a:r>
              <a:rPr lang="en-US" dirty="0"/>
              <a:t> = new </a:t>
            </a:r>
            <a:r>
              <a:rPr lang="en-US" dirty="0" err="1">
                <a:solidFill>
                  <a:srgbClr val="B5A1E0"/>
                </a:solidFill>
              </a:rPr>
              <a:t>DelegateCommand</a:t>
            </a:r>
            <a:r>
              <a:rPr lang="en-US" dirty="0"/>
              <a:t>(</a:t>
            </a:r>
            <a:r>
              <a:rPr lang="en-US" dirty="0">
                <a:solidFill>
                  <a:srgbClr val="1FAECE"/>
                </a:solidFill>
              </a:rPr>
              <a:t>Execute</a:t>
            </a:r>
            <a:r>
              <a:rPr lang="en-US" dirty="0"/>
              <a:t>, </a:t>
            </a:r>
            <a:r>
              <a:rPr lang="en-US" dirty="0" err="1">
                <a:solidFill>
                  <a:srgbClr val="1FAECE"/>
                </a:solidFill>
              </a:rPr>
              <a:t>CanExecute</a:t>
            </a:r>
            <a:r>
              <a:rPr lang="en-US" dirty="0"/>
              <a:t>);</a:t>
            </a:r>
          </a:p>
          <a:p>
            <a:endParaRPr lang="en-US" dirty="0"/>
          </a:p>
          <a:p>
            <a:r>
              <a:rPr lang="en-US" dirty="0"/>
              <a:t>private void </a:t>
            </a:r>
            <a:r>
              <a:rPr lang="en-US" dirty="0">
                <a:solidFill>
                  <a:srgbClr val="1FAECE"/>
                </a:solidFill>
              </a:rPr>
              <a:t>Execute</a:t>
            </a:r>
            <a:r>
              <a:rPr lang="en-US" dirty="0"/>
              <a:t>()</a:t>
            </a:r>
          </a:p>
          <a:p>
            <a:r>
              <a:rPr lang="en-US" dirty="0"/>
              <a:t>{</a:t>
            </a:r>
          </a:p>
          <a:p>
            <a:r>
              <a:rPr lang="en-US" dirty="0"/>
              <a:t>    //do something</a:t>
            </a:r>
          </a:p>
          <a:p>
            <a:r>
              <a:rPr lang="en-US" dirty="0"/>
              <a:t>}</a:t>
            </a:r>
          </a:p>
          <a:p>
            <a:endParaRPr lang="en-US" dirty="0"/>
          </a:p>
          <a:p>
            <a:r>
              <a:rPr lang="en-US" dirty="0"/>
              <a:t>private bool </a:t>
            </a:r>
            <a:r>
              <a:rPr lang="en-US" dirty="0" err="1">
                <a:solidFill>
                  <a:srgbClr val="1FAECE"/>
                </a:solidFill>
              </a:rPr>
              <a:t>CanExecute</a:t>
            </a:r>
            <a:r>
              <a:rPr lang="en-US" dirty="0"/>
              <a:t>()</a:t>
            </a:r>
          </a:p>
          <a:p>
            <a:r>
              <a:rPr lang="en-US" dirty="0"/>
              <a:t>{</a:t>
            </a:r>
          </a:p>
          <a:p>
            <a:r>
              <a:rPr lang="en-US" dirty="0"/>
              <a:t>     return true;</a:t>
            </a:r>
          </a:p>
          <a:p>
            <a:r>
              <a:rPr lang="en-US" dirty="0"/>
              <a:t>}</a:t>
            </a:r>
          </a:p>
          <a:p>
            <a:endParaRPr lang="en-US" dirty="0"/>
          </a:p>
          <a:p>
            <a:endParaRPr lang="en-US" dirty="0"/>
          </a:p>
        </p:txBody>
      </p:sp>
    </p:spTree>
    <p:extLst>
      <p:ext uri="{BB962C8B-B14F-4D97-AF65-F5344CB8AC3E}">
        <p14:creationId xmlns:p14="http://schemas.microsoft.com/office/powerpoint/2010/main" val="1474915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DelegateCommand</a:t>
            </a:r>
            <a:r>
              <a:rPr lang="en-US" dirty="0"/>
              <a:t>&lt;T&gt;</a:t>
            </a:r>
          </a:p>
        </p:txBody>
      </p:sp>
      <p:sp>
        <p:nvSpPr>
          <p:cNvPr id="5" name="Content Placeholder 4"/>
          <p:cNvSpPr>
            <a:spLocks noGrp="1"/>
          </p:cNvSpPr>
          <p:nvPr>
            <p:ph sz="quarter" idx="10"/>
          </p:nvPr>
        </p:nvSpPr>
        <p:spPr/>
        <p:txBody>
          <a:bodyPr/>
          <a:lstStyle/>
          <a:p>
            <a:r>
              <a:rPr lang="en-US" dirty="0" err="1"/>
              <a:t>ICommand</a:t>
            </a:r>
            <a:r>
              <a:rPr lang="en-US" dirty="0"/>
              <a:t> </a:t>
            </a:r>
            <a:r>
              <a:rPr lang="en-US" dirty="0" err="1"/>
              <a:t>SomeCommand</a:t>
            </a:r>
            <a:r>
              <a:rPr lang="en-US" dirty="0"/>
              <a:t> = new </a:t>
            </a:r>
            <a:r>
              <a:rPr lang="en-US" dirty="0" err="1">
                <a:solidFill>
                  <a:srgbClr val="B5A1E0"/>
                </a:solidFill>
              </a:rPr>
              <a:t>DelegateCommand</a:t>
            </a:r>
            <a:r>
              <a:rPr lang="en-US" dirty="0"/>
              <a:t>&lt;</a:t>
            </a:r>
            <a:r>
              <a:rPr lang="en-US" dirty="0">
                <a:solidFill>
                  <a:srgbClr val="9FD959"/>
                </a:solidFill>
              </a:rPr>
              <a:t>string</a:t>
            </a:r>
            <a:r>
              <a:rPr lang="en-US" dirty="0"/>
              <a:t>&gt;(</a:t>
            </a:r>
            <a:r>
              <a:rPr lang="en-US" dirty="0">
                <a:solidFill>
                  <a:srgbClr val="1FAECE"/>
                </a:solidFill>
              </a:rPr>
              <a:t>Execute</a:t>
            </a:r>
            <a:r>
              <a:rPr lang="en-US" dirty="0"/>
              <a:t>, </a:t>
            </a:r>
            <a:r>
              <a:rPr lang="en-US" dirty="0" err="1">
                <a:solidFill>
                  <a:srgbClr val="1FAECE"/>
                </a:solidFill>
              </a:rPr>
              <a:t>CanExecute</a:t>
            </a:r>
            <a:r>
              <a:rPr lang="en-US" dirty="0"/>
              <a:t>);</a:t>
            </a:r>
          </a:p>
          <a:p>
            <a:endParaRPr lang="en-US" dirty="0"/>
          </a:p>
          <a:p>
            <a:r>
              <a:rPr lang="en-US" dirty="0"/>
              <a:t>private void </a:t>
            </a:r>
            <a:r>
              <a:rPr lang="en-US" dirty="0">
                <a:solidFill>
                  <a:srgbClr val="1FAECE"/>
                </a:solidFill>
              </a:rPr>
              <a:t>Execute</a:t>
            </a:r>
            <a:r>
              <a:rPr lang="en-US" dirty="0"/>
              <a:t>(</a:t>
            </a:r>
            <a:r>
              <a:rPr lang="en-US" dirty="0">
                <a:solidFill>
                  <a:srgbClr val="92D050"/>
                </a:solidFill>
              </a:rPr>
              <a:t>string</a:t>
            </a:r>
            <a:r>
              <a:rPr lang="en-US" dirty="0"/>
              <a:t> </a:t>
            </a:r>
            <a:r>
              <a:rPr lang="en-US" dirty="0" err="1"/>
              <a:t>param</a:t>
            </a:r>
            <a:r>
              <a:rPr lang="en-US" dirty="0"/>
              <a:t>)</a:t>
            </a:r>
          </a:p>
          <a:p>
            <a:r>
              <a:rPr lang="en-US" dirty="0"/>
              <a:t>{</a:t>
            </a:r>
          </a:p>
          <a:p>
            <a:r>
              <a:rPr lang="en-US" dirty="0"/>
              <a:t>    //do something</a:t>
            </a:r>
          </a:p>
          <a:p>
            <a:r>
              <a:rPr lang="en-US" dirty="0"/>
              <a:t>}</a:t>
            </a:r>
          </a:p>
          <a:p>
            <a:endParaRPr lang="en-US" dirty="0"/>
          </a:p>
          <a:p>
            <a:r>
              <a:rPr lang="en-US" dirty="0"/>
              <a:t>private bool </a:t>
            </a:r>
            <a:r>
              <a:rPr lang="en-US" dirty="0" err="1">
                <a:solidFill>
                  <a:srgbClr val="1FAECE"/>
                </a:solidFill>
              </a:rPr>
              <a:t>CanExecute</a:t>
            </a:r>
            <a:r>
              <a:rPr lang="en-US" dirty="0"/>
              <a:t>(</a:t>
            </a:r>
            <a:r>
              <a:rPr lang="en-US" dirty="0">
                <a:solidFill>
                  <a:srgbClr val="92D050"/>
                </a:solidFill>
              </a:rPr>
              <a:t>string</a:t>
            </a:r>
            <a:r>
              <a:rPr lang="en-US" dirty="0"/>
              <a:t> </a:t>
            </a:r>
            <a:r>
              <a:rPr lang="en-US" dirty="0" err="1"/>
              <a:t>param</a:t>
            </a:r>
            <a:r>
              <a:rPr lang="en-US" dirty="0"/>
              <a:t>)</a:t>
            </a:r>
          </a:p>
          <a:p>
            <a:r>
              <a:rPr lang="en-US" dirty="0"/>
              <a:t>{</a:t>
            </a:r>
          </a:p>
          <a:p>
            <a:r>
              <a:rPr lang="en-US" dirty="0"/>
              <a:t>     return true;</a:t>
            </a:r>
          </a:p>
          <a:p>
            <a:r>
              <a:rPr lang="en-US" dirty="0"/>
              <a:t>}</a:t>
            </a:r>
          </a:p>
          <a:p>
            <a:endParaRPr lang="en-US" dirty="0"/>
          </a:p>
          <a:p>
            <a:endParaRPr lang="en-US" dirty="0"/>
          </a:p>
        </p:txBody>
      </p:sp>
    </p:spTree>
    <p:extLst>
      <p:ext uri="{BB962C8B-B14F-4D97-AF65-F5344CB8AC3E}">
        <p14:creationId xmlns:p14="http://schemas.microsoft.com/office/powerpoint/2010/main" val="2291069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DelegateCommand</a:t>
            </a:r>
            <a:r>
              <a:rPr lang="en-US" dirty="0"/>
              <a:t> </a:t>
            </a:r>
            <a:r>
              <a:rPr lang="en-US" dirty="0" err="1"/>
              <a:t>Async</a:t>
            </a:r>
            <a:endParaRPr lang="en-US" dirty="0"/>
          </a:p>
        </p:txBody>
      </p:sp>
      <p:sp>
        <p:nvSpPr>
          <p:cNvPr id="5" name="Content Placeholder 4"/>
          <p:cNvSpPr>
            <a:spLocks noGrp="1"/>
          </p:cNvSpPr>
          <p:nvPr>
            <p:ph sz="quarter" idx="10"/>
          </p:nvPr>
        </p:nvSpPr>
        <p:spPr/>
        <p:txBody>
          <a:bodyPr/>
          <a:lstStyle/>
          <a:p>
            <a:r>
              <a:rPr lang="en-US" dirty="0" err="1"/>
              <a:t>ICommand</a:t>
            </a:r>
            <a:r>
              <a:rPr lang="en-US" dirty="0"/>
              <a:t> </a:t>
            </a:r>
            <a:r>
              <a:rPr lang="en-US" dirty="0" err="1"/>
              <a:t>SomeCommand</a:t>
            </a:r>
            <a:r>
              <a:rPr lang="en-US" dirty="0"/>
              <a:t> = </a:t>
            </a:r>
            <a:r>
              <a:rPr lang="en-US" dirty="0" err="1">
                <a:solidFill>
                  <a:srgbClr val="B5A1E0"/>
                </a:solidFill>
              </a:rPr>
              <a:t>DelegateCommand.FromAsyncHandler</a:t>
            </a:r>
            <a:r>
              <a:rPr lang="en-US" dirty="0"/>
              <a:t>(</a:t>
            </a:r>
            <a:r>
              <a:rPr lang="en-US" dirty="0" err="1">
                <a:solidFill>
                  <a:srgbClr val="1FAECE"/>
                </a:solidFill>
              </a:rPr>
              <a:t>ExecuteAsync</a:t>
            </a:r>
            <a:r>
              <a:rPr lang="en-US" dirty="0"/>
              <a:t>);</a:t>
            </a:r>
          </a:p>
          <a:p>
            <a:r>
              <a:rPr lang="en-US" dirty="0"/>
              <a:t>Task </a:t>
            </a:r>
            <a:r>
              <a:rPr lang="en-US" dirty="0" err="1">
                <a:solidFill>
                  <a:srgbClr val="1FAECE"/>
                </a:solidFill>
              </a:rPr>
              <a:t>ExecuteAsync</a:t>
            </a:r>
            <a:r>
              <a:rPr lang="en-US" dirty="0"/>
              <a:t>()</a:t>
            </a:r>
          </a:p>
          <a:p>
            <a:r>
              <a:rPr lang="en-US" dirty="0"/>
              <a:t>{</a:t>
            </a:r>
          </a:p>
          <a:p>
            <a:r>
              <a:rPr lang="en-US" dirty="0"/>
              <a:t>    //do something</a:t>
            </a:r>
          </a:p>
          <a:p>
            <a:r>
              <a:rPr lang="en-US" dirty="0"/>
              <a:t>}</a:t>
            </a:r>
          </a:p>
          <a:p>
            <a:endParaRPr lang="en-US" dirty="0"/>
          </a:p>
          <a:p>
            <a:r>
              <a:rPr lang="en-US" dirty="0" err="1"/>
              <a:t>ICommand</a:t>
            </a:r>
            <a:r>
              <a:rPr lang="en-US" dirty="0"/>
              <a:t> </a:t>
            </a:r>
            <a:r>
              <a:rPr lang="en-US" dirty="0" err="1"/>
              <a:t>SomeCommand</a:t>
            </a:r>
            <a:r>
              <a:rPr lang="en-US" dirty="0"/>
              <a:t> = </a:t>
            </a:r>
            <a:r>
              <a:rPr lang="en-US" dirty="0" err="1">
                <a:solidFill>
                  <a:srgbClr val="B5A1E0"/>
                </a:solidFill>
              </a:rPr>
              <a:t>DelegateCommand</a:t>
            </a:r>
            <a:r>
              <a:rPr lang="en-US" dirty="0">
                <a:solidFill>
                  <a:srgbClr val="B5A1E0"/>
                </a:solidFill>
              </a:rPr>
              <a:t>&lt;</a:t>
            </a:r>
            <a:r>
              <a:rPr lang="en-US" dirty="0">
                <a:solidFill>
                  <a:srgbClr val="9FD959"/>
                </a:solidFill>
              </a:rPr>
              <a:t>string</a:t>
            </a:r>
            <a:r>
              <a:rPr lang="en-US" dirty="0">
                <a:solidFill>
                  <a:srgbClr val="B5A1E0"/>
                </a:solidFill>
              </a:rPr>
              <a:t>&gt;.</a:t>
            </a:r>
            <a:r>
              <a:rPr lang="en-US" dirty="0" err="1">
                <a:solidFill>
                  <a:srgbClr val="B5A1E0"/>
                </a:solidFill>
              </a:rPr>
              <a:t>FromAsyncHandler</a:t>
            </a:r>
            <a:r>
              <a:rPr lang="en-US" dirty="0"/>
              <a:t>(</a:t>
            </a:r>
            <a:r>
              <a:rPr lang="en-US" dirty="0" err="1">
                <a:solidFill>
                  <a:srgbClr val="1FAECE"/>
                </a:solidFill>
              </a:rPr>
              <a:t>ExecuteAsync</a:t>
            </a:r>
            <a:r>
              <a:rPr lang="en-US" dirty="0"/>
              <a:t>);</a:t>
            </a:r>
          </a:p>
          <a:p>
            <a:r>
              <a:rPr lang="en-US" dirty="0"/>
              <a:t>Task </a:t>
            </a:r>
            <a:r>
              <a:rPr lang="en-US" dirty="0" err="1">
                <a:solidFill>
                  <a:srgbClr val="1FAECE"/>
                </a:solidFill>
              </a:rPr>
              <a:t>ExecuteAsync</a:t>
            </a:r>
            <a:r>
              <a:rPr lang="en-US" dirty="0"/>
              <a:t>(</a:t>
            </a:r>
            <a:r>
              <a:rPr lang="en-US" dirty="0">
                <a:solidFill>
                  <a:srgbClr val="92D050"/>
                </a:solidFill>
              </a:rPr>
              <a:t>string</a:t>
            </a:r>
            <a:r>
              <a:rPr lang="en-US" dirty="0"/>
              <a:t> </a:t>
            </a:r>
            <a:r>
              <a:rPr lang="en-US" dirty="0" err="1"/>
              <a:t>param</a:t>
            </a:r>
            <a:r>
              <a:rPr lang="en-US" dirty="0"/>
              <a:t>)</a:t>
            </a:r>
          </a:p>
          <a:p>
            <a:r>
              <a:rPr lang="en-US" dirty="0"/>
              <a:t>{</a:t>
            </a:r>
          </a:p>
          <a:p>
            <a:r>
              <a:rPr lang="en-US" dirty="0"/>
              <a:t>    //do something</a:t>
            </a:r>
          </a:p>
          <a:p>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2463129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Better Way to Navigate</a:t>
            </a:r>
          </a:p>
        </p:txBody>
      </p:sp>
      <p:sp>
        <p:nvSpPr>
          <p:cNvPr id="5" name="Content Placeholder 2"/>
          <p:cNvSpPr txBox="1">
            <a:spLocks/>
          </p:cNvSpPr>
          <p:nvPr/>
        </p:nvSpPr>
        <p:spPr>
          <a:xfrm>
            <a:off x="667512" y="1193292"/>
            <a:ext cx="10564907" cy="5283708"/>
          </a:xfrm>
          <a:prstGeom prst="rect">
            <a:avLst/>
          </a:prstGeom>
        </p:spPr>
        <p:txBody>
          <a:bodyPr>
            <a:normAutofit fontScale="92500" lnSpcReduction="20000"/>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solidFill>
                  <a:schemeClr val="bg1"/>
                </a:solidFill>
              </a:rPr>
              <a:t>Decoupled Navigation</a:t>
            </a:r>
          </a:p>
          <a:p>
            <a:pPr marL="632619" lvl="1" indent="-285750">
              <a:buFont typeface="Arial" panose="020B0604020202020204" pitchFamily="34" charset="0"/>
              <a:buChar char="•"/>
            </a:pPr>
            <a:r>
              <a:rPr lang="en-US" sz="2400" dirty="0">
                <a:solidFill>
                  <a:schemeClr val="bg1"/>
                </a:solidFill>
              </a:rPr>
              <a:t>No Page references</a:t>
            </a:r>
          </a:p>
          <a:p>
            <a:pPr marL="632619" lvl="1" indent="-285750">
              <a:buFont typeface="Arial" panose="020B0604020202020204" pitchFamily="34" charset="0"/>
              <a:buChar char="•"/>
            </a:pPr>
            <a:r>
              <a:rPr lang="en-US" sz="2400" dirty="0">
                <a:solidFill>
                  <a:schemeClr val="bg1"/>
                </a:solidFill>
              </a:rPr>
              <a:t>No ViewModel references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Based on URIs</a:t>
            </a:r>
          </a:p>
          <a:p>
            <a:pPr marL="632619" lvl="1" indent="-285750">
              <a:buFont typeface="Arial" panose="020B0604020202020204" pitchFamily="34" charset="0"/>
              <a:buChar char="•"/>
            </a:pPr>
            <a:r>
              <a:rPr lang="en-US" sz="2400" dirty="0">
                <a:solidFill>
                  <a:schemeClr val="bg1"/>
                </a:solidFill>
              </a:rPr>
              <a:t>This means </a:t>
            </a:r>
            <a:r>
              <a:rPr lang="en-US" sz="2400" dirty="0">
                <a:solidFill>
                  <a:srgbClr val="1FAECE"/>
                </a:solidFill>
              </a:rPr>
              <a:t>strings</a:t>
            </a:r>
          </a:p>
          <a:p>
            <a:pPr marL="632619" lvl="1" indent="-285750">
              <a:buFont typeface="Arial" panose="020B0604020202020204" pitchFamily="34" charset="0"/>
              <a:buChar char="•"/>
            </a:pPr>
            <a:r>
              <a:rPr lang="en-US" sz="2400" dirty="0">
                <a:solidFill>
                  <a:schemeClr val="bg1"/>
                </a:solidFill>
              </a:rPr>
              <a:t>Relative (default) – </a:t>
            </a:r>
            <a:r>
              <a:rPr lang="en-US" sz="2400" dirty="0" err="1">
                <a:solidFill>
                  <a:schemeClr val="bg1"/>
                </a:solidFill>
              </a:rPr>
              <a:t>nav</a:t>
            </a:r>
            <a:r>
              <a:rPr lang="en-US" sz="2400" dirty="0">
                <a:solidFill>
                  <a:schemeClr val="bg1"/>
                </a:solidFill>
              </a:rPr>
              <a:t> occurs relative to calling VM</a:t>
            </a:r>
          </a:p>
          <a:p>
            <a:pPr marL="632619" lvl="1" indent="-285750">
              <a:buFont typeface="Arial" panose="020B0604020202020204" pitchFamily="34" charset="0"/>
              <a:buChar char="•"/>
            </a:pPr>
            <a:r>
              <a:rPr lang="en-US" sz="2400" dirty="0">
                <a:solidFill>
                  <a:schemeClr val="bg1"/>
                </a:solidFill>
              </a:rPr>
              <a:t>Absolute – replaces entire </a:t>
            </a:r>
            <a:r>
              <a:rPr lang="en-US" sz="2400" dirty="0" err="1">
                <a:solidFill>
                  <a:schemeClr val="bg1"/>
                </a:solidFill>
              </a:rPr>
              <a:t>nav</a:t>
            </a:r>
            <a:r>
              <a:rPr lang="en-US" sz="2400" dirty="0">
                <a:solidFill>
                  <a:schemeClr val="bg1"/>
                </a:solidFill>
              </a:rPr>
              <a:t> stack</a:t>
            </a:r>
          </a:p>
          <a:p>
            <a:pPr marL="632619" lvl="1"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Pages must be registered for navigation</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INavigationService</a:t>
            </a:r>
            <a:endParaRPr lang="en-US" sz="2400" dirty="0">
              <a:solidFill>
                <a:schemeClr val="bg1"/>
              </a:solidFill>
            </a:endParaRPr>
          </a:p>
          <a:p>
            <a:pPr marL="632619" lvl="1" indent="-285750">
              <a:buFont typeface="Arial" panose="020B0604020202020204" pitchFamily="34" charset="0"/>
              <a:buChar char="•"/>
            </a:pPr>
            <a:r>
              <a:rPr lang="en-US" sz="2400" dirty="0">
                <a:solidFill>
                  <a:schemeClr val="bg1"/>
                </a:solidFill>
              </a:rPr>
              <a:t>Navigate</a:t>
            </a:r>
          </a:p>
          <a:p>
            <a:pPr marL="632619" lvl="1" indent="-285750">
              <a:buFont typeface="Arial" panose="020B0604020202020204" pitchFamily="34" charset="0"/>
              <a:buChar char="•"/>
            </a:pPr>
            <a:r>
              <a:rPr lang="en-US" sz="2400" dirty="0" err="1">
                <a:solidFill>
                  <a:schemeClr val="bg1"/>
                </a:solidFill>
              </a:rPr>
              <a:t>GoBack</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127213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Passing Parameters</a:t>
            </a:r>
          </a:p>
        </p:txBody>
      </p:sp>
      <p:sp>
        <p:nvSpPr>
          <p:cNvPr id="5" name="Content Placeholder 2"/>
          <p:cNvSpPr txBox="1">
            <a:spLocks/>
          </p:cNvSpPr>
          <p:nvPr/>
        </p:nvSpPr>
        <p:spPr>
          <a:xfrm>
            <a:off x="667512" y="1193292"/>
            <a:ext cx="10564907" cy="5252331"/>
          </a:xfrm>
          <a:prstGeom prst="rect">
            <a:avLst/>
          </a:prstGeom>
        </p:spPr>
        <p:txBody>
          <a:bodyPr>
            <a:noAutofit/>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solidFill>
                  <a:schemeClr val="bg1"/>
                </a:solidFill>
              </a:rPr>
              <a:t>Use </a:t>
            </a:r>
            <a:r>
              <a:rPr lang="en-US" sz="2400" dirty="0" err="1">
                <a:solidFill>
                  <a:schemeClr val="bg1"/>
                </a:solidFill>
              </a:rPr>
              <a:t>NavigationParameters</a:t>
            </a:r>
            <a:endParaRPr lang="en-US" sz="2400" dirty="0">
              <a:solidFill>
                <a:schemeClr val="bg1"/>
              </a:solidFill>
            </a:endParaRPr>
          </a:p>
          <a:p>
            <a:pPr marL="632619" lvl="1" indent="-285750">
              <a:buFont typeface="Arial" panose="020B0604020202020204" pitchFamily="34" charset="0"/>
              <a:buChar char="•"/>
            </a:pPr>
            <a:r>
              <a:rPr lang="en-US" sz="2400" dirty="0">
                <a:solidFill>
                  <a:schemeClr val="bg1"/>
                </a:solidFill>
              </a:rPr>
              <a:t>Dictionary of objects (Key/Value)</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Pass parameters via </a:t>
            </a:r>
            <a:r>
              <a:rPr lang="en-US" sz="2400" dirty="0" err="1">
                <a:solidFill>
                  <a:schemeClr val="bg1"/>
                </a:solidFill>
              </a:rPr>
              <a:t>INavigationService</a:t>
            </a:r>
            <a:endParaRPr lang="en-US" sz="2400" dirty="0">
              <a:solidFill>
                <a:schemeClr val="bg1"/>
              </a:solidFill>
            </a:endParaRPr>
          </a:p>
          <a:p>
            <a:pPr marL="632619" lvl="1" indent="-285750">
              <a:buFont typeface="Arial" panose="020B0604020202020204" pitchFamily="34" charset="0"/>
              <a:buChar char="•"/>
            </a:pPr>
            <a:r>
              <a:rPr lang="en-US" sz="2400" dirty="0">
                <a:solidFill>
                  <a:schemeClr val="bg1"/>
                </a:solidFill>
              </a:rPr>
              <a:t>Navigate</a:t>
            </a:r>
          </a:p>
          <a:p>
            <a:pPr marL="632619" lvl="1" indent="-285750">
              <a:buFont typeface="Arial" panose="020B0604020202020204" pitchFamily="34" charset="0"/>
              <a:buChar char="•"/>
            </a:pPr>
            <a:r>
              <a:rPr lang="en-US" sz="2400" dirty="0" err="1">
                <a:solidFill>
                  <a:schemeClr val="bg1"/>
                </a:solidFill>
              </a:rPr>
              <a:t>GoBack</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214333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a:t>
            </a:r>
            <a:r>
              <a:rPr lang="en-US" dirty="0"/>
              <a:t> Is Free</a:t>
            </a:r>
          </a:p>
        </p:txBody>
      </p:sp>
      <p:sp>
        <p:nvSpPr>
          <p:cNvPr id="3" name="Text Placeholder 2"/>
          <p:cNvSpPr>
            <a:spLocks noGrp="1"/>
          </p:cNvSpPr>
          <p:nvPr>
            <p:ph type="body" sz="quarter" idx="10"/>
          </p:nvPr>
        </p:nvSpPr>
        <p:spPr>
          <a:xfrm>
            <a:off x="269239" y="1189177"/>
            <a:ext cx="11653523" cy="2718821"/>
          </a:xfrm>
        </p:spPr>
        <p:txBody>
          <a:bodyPr/>
          <a:lstStyle/>
          <a:p>
            <a:r>
              <a:rPr lang="en-US" dirty="0"/>
              <a:t>Download at </a:t>
            </a:r>
            <a:r>
              <a:rPr lang="en-US" dirty="0">
                <a:hlinkClick r:id="rId2"/>
              </a:rPr>
              <a:t>https://www.xamarin.com/platform</a:t>
            </a:r>
            <a:endParaRPr lang="en-US" dirty="0"/>
          </a:p>
          <a:p>
            <a:r>
              <a:rPr lang="en-US" dirty="0"/>
              <a:t>Get 30 day free trial</a:t>
            </a:r>
          </a:p>
          <a:p>
            <a:r>
              <a:rPr lang="en-US" dirty="0"/>
              <a:t>30 days </a:t>
            </a:r>
            <a:r>
              <a:rPr lang="en-US" dirty="0" err="1"/>
              <a:t>Xamarin</a:t>
            </a:r>
            <a:r>
              <a:rPr lang="en-US" dirty="0"/>
              <a:t> University Free</a:t>
            </a:r>
          </a:p>
          <a:p>
            <a:r>
              <a:rPr lang="en-US" dirty="0"/>
              <a:t>30 days </a:t>
            </a:r>
            <a:r>
              <a:rPr lang="en-US" dirty="0" err="1"/>
              <a:t>Xamarin</a:t>
            </a:r>
            <a:r>
              <a:rPr lang="en-US" dirty="0"/>
              <a:t> Test Cloud Free</a:t>
            </a:r>
          </a:p>
        </p:txBody>
      </p:sp>
    </p:spTree>
    <p:extLst>
      <p:ext uri="{BB962C8B-B14F-4D97-AF65-F5344CB8AC3E}">
        <p14:creationId xmlns:p14="http://schemas.microsoft.com/office/powerpoint/2010/main" val="38976999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Messaging</a:t>
            </a:r>
          </a:p>
        </p:txBody>
      </p:sp>
    </p:spTree>
    <p:extLst>
      <p:ext uri="{BB962C8B-B14F-4D97-AF65-F5344CB8AC3E}">
        <p14:creationId xmlns:p14="http://schemas.microsoft.com/office/powerpoint/2010/main" val="3867959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a:t>
            </a:r>
            <a:r>
              <a:rPr lang="en-US" dirty="0" err="1"/>
              <a:t>IEventAggregator</a:t>
            </a:r>
            <a:endParaRPr lang="en-US" dirty="0"/>
          </a:p>
        </p:txBody>
      </p:sp>
      <p:sp>
        <p:nvSpPr>
          <p:cNvPr id="5" name="Content Placeholder 4"/>
          <p:cNvSpPr>
            <a:spLocks noGrp="1"/>
          </p:cNvSpPr>
          <p:nvPr>
            <p:ph sz="quarter" idx="10"/>
          </p:nvPr>
        </p:nvSpPr>
        <p:spPr/>
        <p:txBody>
          <a:bodyPr>
            <a:normAutofit/>
          </a:bodyPr>
          <a:lstStyle/>
          <a:p>
            <a:r>
              <a:rPr lang="en-US" dirty="0"/>
              <a:t>//event</a:t>
            </a:r>
          </a:p>
          <a:p>
            <a:r>
              <a:rPr lang="en-US" dirty="0"/>
              <a:t>public class </a:t>
            </a:r>
            <a:r>
              <a:rPr lang="en-US" dirty="0" err="1">
                <a:solidFill>
                  <a:srgbClr val="1FAECE"/>
                </a:solidFill>
              </a:rPr>
              <a:t>SavedEvent</a:t>
            </a:r>
            <a:r>
              <a:rPr lang="en-US" dirty="0"/>
              <a:t> : </a:t>
            </a:r>
            <a:r>
              <a:rPr lang="en-US" dirty="0" err="1">
                <a:solidFill>
                  <a:srgbClr val="B5A1E0"/>
                </a:solidFill>
              </a:rPr>
              <a:t>PubSubEvent</a:t>
            </a:r>
            <a:r>
              <a:rPr lang="en-US" dirty="0"/>
              <a:t>&lt;Person&gt; { }</a:t>
            </a:r>
          </a:p>
          <a:p>
            <a:endParaRPr lang="en-US" dirty="0"/>
          </a:p>
          <a:p>
            <a:r>
              <a:rPr lang="en-US" dirty="0"/>
              <a:t>//publisher</a:t>
            </a:r>
          </a:p>
          <a:p>
            <a:r>
              <a:rPr lang="en-US" dirty="0" err="1"/>
              <a:t>IEventAggregator.GetEvent</a:t>
            </a:r>
            <a:r>
              <a:rPr lang="en-US" dirty="0"/>
              <a:t>&lt;</a:t>
            </a:r>
            <a:r>
              <a:rPr lang="en-US" dirty="0" err="1">
                <a:solidFill>
                  <a:srgbClr val="1FAECE"/>
                </a:solidFill>
              </a:rPr>
              <a:t>SavedEvent</a:t>
            </a:r>
            <a:r>
              <a:rPr lang="en-US" dirty="0"/>
              <a:t>&gt;().Publish(</a:t>
            </a:r>
            <a:r>
              <a:rPr lang="en-US" dirty="0" err="1"/>
              <a:t>somePersonInstance</a:t>
            </a:r>
            <a:r>
              <a:rPr lang="en-US" dirty="0"/>
              <a:t>);</a:t>
            </a:r>
          </a:p>
          <a:p>
            <a:endParaRPr lang="en-US" dirty="0"/>
          </a:p>
          <a:p>
            <a:r>
              <a:rPr lang="en-US" dirty="0"/>
              <a:t>//subscriber</a:t>
            </a:r>
          </a:p>
          <a:p>
            <a:r>
              <a:rPr lang="en-US" dirty="0" err="1"/>
              <a:t>IEventAggregator.GetEvent</a:t>
            </a:r>
            <a:r>
              <a:rPr lang="en-US" dirty="0"/>
              <a:t>&lt;</a:t>
            </a:r>
            <a:r>
              <a:rPr lang="en-US" dirty="0" err="1">
                <a:solidFill>
                  <a:srgbClr val="1FAECE"/>
                </a:solidFill>
              </a:rPr>
              <a:t>SavedEvent</a:t>
            </a:r>
            <a:r>
              <a:rPr lang="en-US" dirty="0"/>
              <a:t>&gt;().Subscribe(</a:t>
            </a:r>
            <a:r>
              <a:rPr lang="en-US" dirty="0" err="1">
                <a:solidFill>
                  <a:srgbClr val="9FD959"/>
                </a:solidFill>
              </a:rPr>
              <a:t>SomethingSaved</a:t>
            </a:r>
            <a:r>
              <a:rPr lang="en-US" dirty="0"/>
              <a:t>);</a:t>
            </a:r>
          </a:p>
          <a:p>
            <a:endParaRPr lang="en-US" dirty="0"/>
          </a:p>
          <a:p>
            <a:r>
              <a:rPr lang="en-US" dirty="0"/>
              <a:t>//delegate</a:t>
            </a:r>
          </a:p>
          <a:p>
            <a:r>
              <a:rPr lang="en-US" dirty="0"/>
              <a:t>void </a:t>
            </a:r>
            <a:r>
              <a:rPr lang="en-US" dirty="0" err="1">
                <a:solidFill>
                  <a:srgbClr val="9FD959"/>
                </a:solidFill>
              </a:rPr>
              <a:t>SomethingSaved</a:t>
            </a:r>
            <a:r>
              <a:rPr lang="en-US" dirty="0"/>
              <a:t>(Person p)</a:t>
            </a:r>
          </a:p>
          <a:p>
            <a:r>
              <a:rPr lang="en-US" dirty="0"/>
              <a:t>{</a:t>
            </a:r>
          </a:p>
          <a:p>
            <a:r>
              <a:rPr lang="en-US" dirty="0"/>
              <a:t>    //do something</a:t>
            </a:r>
          </a:p>
          <a:p>
            <a:r>
              <a:rPr lang="en-US" dirty="0"/>
              <a:t>}</a:t>
            </a:r>
          </a:p>
        </p:txBody>
      </p:sp>
    </p:spTree>
    <p:extLst>
      <p:ext uri="{BB962C8B-B14F-4D97-AF65-F5344CB8AC3E}">
        <p14:creationId xmlns:p14="http://schemas.microsoft.com/office/powerpoint/2010/main" val="200516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0" y="1193292"/>
            <a:ext cx="12192000" cy="6215939"/>
          </a:xfrm>
          <a:prstGeom prst="rect">
            <a:avLst/>
          </a:prstGeom>
        </p:spPr>
      </p:pic>
    </p:spTree>
    <p:extLst>
      <p:ext uri="{BB962C8B-B14F-4D97-AF65-F5344CB8AC3E}">
        <p14:creationId xmlns:p14="http://schemas.microsoft.com/office/powerpoint/2010/main" val="7541563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Sharing Code</a:t>
            </a:r>
          </a:p>
        </p:txBody>
      </p:sp>
    </p:spTree>
    <p:extLst>
      <p:ext uri="{BB962C8B-B14F-4D97-AF65-F5344CB8AC3E}">
        <p14:creationId xmlns:p14="http://schemas.microsoft.com/office/powerpoint/2010/main" val="1550101877"/>
      </p:ext>
    </p:extLst>
  </p:cSld>
  <p:clrMapOvr>
    <a:masterClrMapping/>
  </p:clrMapOvr>
  <p:transition>
    <p:fade/>
  </p:transition>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2100</TotalTime>
  <Words>1379</Words>
  <Application>Microsoft Office PowerPoint</Application>
  <PresentationFormat>Widescreen</PresentationFormat>
  <Paragraphs>321</Paragraphs>
  <Slides>31</Slides>
  <Notes>15</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31</vt:i4>
      </vt:variant>
    </vt:vector>
  </HeadingPairs>
  <TitlesOfParts>
    <vt:vector size="46" baseType="lpstr">
      <vt:lpstr>.AppleSystemUIFont</vt:lpstr>
      <vt:lpstr>Arial</vt:lpstr>
      <vt:lpstr>Avenir LT Pro 45 Book</vt:lpstr>
      <vt:lpstr>Calibri</vt:lpstr>
      <vt:lpstr>Consolas</vt:lpstr>
      <vt:lpstr>Helvetica</vt:lpstr>
      <vt:lpstr>Helvetica Light</vt:lpstr>
      <vt:lpstr>Menlo</vt:lpstr>
      <vt:lpstr>Segoe UI</vt:lpstr>
      <vt:lpstr>Segoe UI Light</vt:lpstr>
      <vt:lpstr>Segoe UI Semibold</vt:lpstr>
      <vt:lpstr>Times New Roman</vt:lpstr>
      <vt:lpstr>Wingdings</vt:lpstr>
      <vt:lpstr>XamarinTemplate</vt:lpstr>
      <vt:lpstr>Custom Design</vt:lpstr>
      <vt:lpstr>Native iOS, Android, Mac, &amp; Windows Mobile Apps in C# with Xamarin</vt:lpstr>
      <vt:lpstr>Xamarin’s Unique Approach</vt:lpstr>
      <vt:lpstr>Xamarin Is Free</vt:lpstr>
      <vt:lpstr>Open Source – open.xamarin.com</vt:lpstr>
      <vt:lpstr>Windows APIs</vt:lpstr>
      <vt:lpstr>iOS – 100% API Coverage</vt:lpstr>
      <vt:lpstr>Android – 100% API Coverage</vt:lpstr>
      <vt:lpstr>Native Performance</vt:lpstr>
      <vt:lpstr>Sharing Code</vt:lpstr>
      <vt:lpstr>Portable Class Libraries</vt:lpstr>
      <vt:lpstr>NuGet</vt:lpstr>
      <vt:lpstr>Shared Projects</vt:lpstr>
      <vt:lpstr>Xamarin Component Store</vt:lpstr>
      <vt:lpstr>Meet Xamarin.Forms</vt:lpstr>
      <vt:lpstr>Layouts</vt:lpstr>
      <vt:lpstr>Controls</vt:lpstr>
      <vt:lpstr>Extensibility</vt:lpstr>
      <vt:lpstr>Test</vt:lpstr>
      <vt:lpstr>Introducing Xamarin.UITest</vt:lpstr>
      <vt:lpstr>Test Recorder for Visual Studio</vt:lpstr>
      <vt:lpstr>PowerPoint Presentation</vt:lpstr>
      <vt:lpstr>Hockeyapp Demo</vt:lpstr>
      <vt:lpstr>What is Prism?</vt:lpstr>
      <vt:lpstr>MVVM</vt:lpstr>
      <vt:lpstr>DelegateCommand</vt:lpstr>
      <vt:lpstr>DelegateCommand&lt;T&gt;</vt:lpstr>
      <vt:lpstr>DelegateCommand Async</vt:lpstr>
      <vt:lpstr>A Better Way to Navigate</vt:lpstr>
      <vt:lpstr>Passing Parameters</vt:lpstr>
      <vt:lpstr>Messaging</vt:lpstr>
      <vt:lpstr>Using IEventAggregator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Drew</cp:lastModifiedBy>
  <cp:revision>138</cp:revision>
  <dcterms:created xsi:type="dcterms:W3CDTF">2015-05-05T21:43:30Z</dcterms:created>
  <dcterms:modified xsi:type="dcterms:W3CDTF">2016-09-17T15:30:10Z</dcterms:modified>
</cp:coreProperties>
</file>